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26"/>
  </p:notesMasterIdLst>
  <p:handoutMasterIdLst>
    <p:handoutMasterId r:id="rId27"/>
  </p:handoutMasterIdLst>
  <p:sldIdLst>
    <p:sldId id="256" r:id="rId2"/>
    <p:sldId id="286" r:id="rId3"/>
    <p:sldId id="257" r:id="rId4"/>
    <p:sldId id="258" r:id="rId5"/>
    <p:sldId id="287" r:id="rId6"/>
    <p:sldId id="272" r:id="rId7"/>
    <p:sldId id="263" r:id="rId8"/>
    <p:sldId id="279" r:id="rId9"/>
    <p:sldId id="281" r:id="rId10"/>
    <p:sldId id="264" r:id="rId11"/>
    <p:sldId id="265" r:id="rId12"/>
    <p:sldId id="266" r:id="rId13"/>
    <p:sldId id="268" r:id="rId14"/>
    <p:sldId id="274" r:id="rId15"/>
    <p:sldId id="275" r:id="rId16"/>
    <p:sldId id="269" r:id="rId17"/>
    <p:sldId id="270" r:id="rId18"/>
    <p:sldId id="282" r:id="rId19"/>
    <p:sldId id="283" r:id="rId20"/>
    <p:sldId id="284" r:id="rId21"/>
    <p:sldId id="285" r:id="rId22"/>
    <p:sldId id="271" r:id="rId23"/>
    <p:sldId id="261" r:id="rId24"/>
    <p:sldId id="26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an Reddy" initials="CR" lastIdx="6" clrIdx="0">
    <p:extLst>
      <p:ext uri="{19B8F6BF-5375-455C-9EA6-DF929625EA0E}">
        <p15:presenceInfo xmlns:p15="http://schemas.microsoft.com/office/powerpoint/2012/main" userId="fdcb6a72081620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66FF"/>
    <a:srgbClr val="FF6699"/>
    <a:srgbClr val="00CC99"/>
    <a:srgbClr val="27B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87" d="100"/>
          <a:sy n="87" d="100"/>
        </p:scale>
        <p:origin x="60" y="228"/>
      </p:cViewPr>
      <p:guideLst/>
    </p:cSldViewPr>
  </p:slideViewPr>
  <p:notesTextViewPr>
    <p:cViewPr>
      <p:scale>
        <a:sx n="1" d="1"/>
        <a:sy n="1" d="1"/>
      </p:scale>
      <p:origin x="0" y="0"/>
    </p:cViewPr>
  </p:notesTextViewPr>
  <p:sorterViewPr>
    <p:cViewPr>
      <p:scale>
        <a:sx n="100" d="100"/>
        <a:sy n="100" d="100"/>
      </p:scale>
      <p:origin x="0" y="-172"/>
    </p:cViewPr>
  </p:sorterViewPr>
  <p:notesViewPr>
    <p:cSldViewPr snapToGrid="0">
      <p:cViewPr varScale="1">
        <p:scale>
          <a:sx n="72" d="100"/>
          <a:sy n="72" d="100"/>
        </p:scale>
        <p:origin x="2724" y="5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9D9093-1677-D5CC-6E78-D96A051648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38CE09-B6B9-EA8A-45FC-2AB956216A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8B3BEE-8427-420A-8846-823012EF257B}" type="datetimeFigureOut">
              <a:rPr lang="en-US" smtClean="0"/>
              <a:t>4/30/2024</a:t>
            </a:fld>
            <a:endParaRPr lang="en-US"/>
          </a:p>
        </p:txBody>
      </p:sp>
      <p:sp>
        <p:nvSpPr>
          <p:cNvPr id="4" name="Footer Placeholder 3">
            <a:extLst>
              <a:ext uri="{FF2B5EF4-FFF2-40B4-BE49-F238E27FC236}">
                <a16:creationId xmlns:a16="http://schemas.microsoft.com/office/drawing/2014/main" id="{14B14A9A-2F69-7156-BEA0-E22AEF6571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31F7B4-1201-E9AC-650F-2D23B02364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FBD066-F31D-4112-B89D-8D8344160B9E}" type="slidenum">
              <a:rPr lang="en-US" smtClean="0"/>
              <a:t>‹#›</a:t>
            </a:fld>
            <a:endParaRPr lang="en-US"/>
          </a:p>
        </p:txBody>
      </p:sp>
    </p:spTree>
    <p:extLst>
      <p:ext uri="{BB962C8B-B14F-4D97-AF65-F5344CB8AC3E}">
        <p14:creationId xmlns:p14="http://schemas.microsoft.com/office/powerpoint/2010/main" val="377708789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F19F6-5E21-4389-9897-E96553F8B32E}"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3341A-FBD2-4BD7-AF33-C68A17226846}" type="slidenum">
              <a:rPr lang="en-US" smtClean="0"/>
              <a:t>‹#›</a:t>
            </a:fld>
            <a:endParaRPr lang="en-US"/>
          </a:p>
        </p:txBody>
      </p:sp>
    </p:spTree>
    <p:extLst>
      <p:ext uri="{BB962C8B-B14F-4D97-AF65-F5344CB8AC3E}">
        <p14:creationId xmlns:p14="http://schemas.microsoft.com/office/powerpoint/2010/main" val="20903314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BA6939-4151-4981-AFB6-2AE022B6DDD4}" type="datetime1">
              <a:rPr lang="en-US" smtClean="0"/>
              <a:t>4/30/2024</a:t>
            </a:fld>
            <a:endParaRPr lang="en-US"/>
          </a:p>
        </p:txBody>
      </p:sp>
      <p:sp>
        <p:nvSpPr>
          <p:cNvPr id="5" name="Footer Placeholder 4"/>
          <p:cNvSpPr>
            <a:spLocks noGrp="1"/>
          </p:cNvSpPr>
          <p:nvPr>
            <p:ph type="ftr" sz="quarter" idx="11"/>
          </p:nvPr>
        </p:nvSpPr>
        <p:spPr/>
        <p:txBody>
          <a:bodyPr/>
          <a:lstStyle/>
          <a:p>
            <a:r>
              <a:rPr lang="en-US"/>
              <a:t>Dept. of Computer Science &amp; Engineering, SVIT, Anantapur</a:t>
            </a:r>
          </a:p>
        </p:txBody>
      </p:sp>
      <p:sp>
        <p:nvSpPr>
          <p:cNvPr id="6" name="Slide Number Placeholder 5"/>
          <p:cNvSpPr>
            <a:spLocks noGrp="1"/>
          </p:cNvSpPr>
          <p:nvPr>
            <p:ph type="sldNum" sz="quarter" idx="12"/>
          </p:nvPr>
        </p:nvSpPr>
        <p:spPr/>
        <p:txBody>
          <a:bodyPr/>
          <a:lstStyle/>
          <a:p>
            <a:fld id="{441A8D1E-8532-435A-98F9-55954508018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038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61B4D-49CD-499F-BE7F-799600595FD4}" type="datetime1">
              <a:rPr lang="en-US" smtClean="0"/>
              <a:t>4/30/2024</a:t>
            </a:fld>
            <a:endParaRPr lang="en-US"/>
          </a:p>
        </p:txBody>
      </p:sp>
      <p:sp>
        <p:nvSpPr>
          <p:cNvPr id="5" name="Footer Placeholder 4"/>
          <p:cNvSpPr>
            <a:spLocks noGrp="1"/>
          </p:cNvSpPr>
          <p:nvPr>
            <p:ph type="ftr" sz="quarter" idx="11"/>
          </p:nvPr>
        </p:nvSpPr>
        <p:spPr/>
        <p:txBody>
          <a:bodyPr/>
          <a:lstStyle/>
          <a:p>
            <a:r>
              <a:rPr lang="en-US"/>
              <a:t>Dept. of Computer Science &amp; Engineering, SVIT, Anantapur</a:t>
            </a:r>
          </a:p>
        </p:txBody>
      </p:sp>
      <p:sp>
        <p:nvSpPr>
          <p:cNvPr id="6" name="Slide Number Placeholder 5"/>
          <p:cNvSpPr>
            <a:spLocks noGrp="1"/>
          </p:cNvSpPr>
          <p:nvPr>
            <p:ph type="sldNum" sz="quarter" idx="12"/>
          </p:nvPr>
        </p:nvSpPr>
        <p:spPr/>
        <p:txBody>
          <a:bodyPr/>
          <a:lstStyle/>
          <a:p>
            <a:fld id="{441A8D1E-8532-435A-98F9-559545080182}" type="slidenum">
              <a:rPr lang="en-US" smtClean="0"/>
              <a:t>‹#›</a:t>
            </a:fld>
            <a:endParaRPr lang="en-US"/>
          </a:p>
        </p:txBody>
      </p:sp>
    </p:spTree>
    <p:extLst>
      <p:ext uri="{BB962C8B-B14F-4D97-AF65-F5344CB8AC3E}">
        <p14:creationId xmlns:p14="http://schemas.microsoft.com/office/powerpoint/2010/main" val="197698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E1182-79D1-42AC-BE32-95A960F5E22A}" type="datetime1">
              <a:rPr lang="en-US" smtClean="0"/>
              <a:t>4/30/2024</a:t>
            </a:fld>
            <a:endParaRPr lang="en-US"/>
          </a:p>
        </p:txBody>
      </p:sp>
      <p:sp>
        <p:nvSpPr>
          <p:cNvPr id="5" name="Footer Placeholder 4"/>
          <p:cNvSpPr>
            <a:spLocks noGrp="1"/>
          </p:cNvSpPr>
          <p:nvPr>
            <p:ph type="ftr" sz="quarter" idx="11"/>
          </p:nvPr>
        </p:nvSpPr>
        <p:spPr/>
        <p:txBody>
          <a:bodyPr/>
          <a:lstStyle/>
          <a:p>
            <a:r>
              <a:rPr lang="en-US"/>
              <a:t>Dept. of Computer Science &amp; Engineering, SVIT, Anantapur</a:t>
            </a:r>
          </a:p>
        </p:txBody>
      </p:sp>
      <p:sp>
        <p:nvSpPr>
          <p:cNvPr id="6" name="Slide Number Placeholder 5"/>
          <p:cNvSpPr>
            <a:spLocks noGrp="1"/>
          </p:cNvSpPr>
          <p:nvPr>
            <p:ph type="sldNum" sz="quarter" idx="12"/>
          </p:nvPr>
        </p:nvSpPr>
        <p:spPr/>
        <p:txBody>
          <a:bodyPr/>
          <a:lstStyle/>
          <a:p>
            <a:fld id="{441A8D1E-8532-435A-98F9-559545080182}" type="slidenum">
              <a:rPr lang="en-US" smtClean="0"/>
              <a:t>‹#›</a:t>
            </a:fld>
            <a:endParaRPr lang="en-US"/>
          </a:p>
        </p:txBody>
      </p:sp>
    </p:spTree>
    <p:extLst>
      <p:ext uri="{BB962C8B-B14F-4D97-AF65-F5344CB8AC3E}">
        <p14:creationId xmlns:p14="http://schemas.microsoft.com/office/powerpoint/2010/main" val="753648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E4B1C7-DB1A-43B8-8AD3-393C81C8CDCD}" type="datetime1">
              <a:rPr lang="en-US" smtClean="0"/>
              <a:t>4/30/2024</a:t>
            </a:fld>
            <a:endParaRPr lang="en-US"/>
          </a:p>
        </p:txBody>
      </p:sp>
      <p:sp>
        <p:nvSpPr>
          <p:cNvPr id="5" name="Footer Placeholder 4"/>
          <p:cNvSpPr>
            <a:spLocks noGrp="1"/>
          </p:cNvSpPr>
          <p:nvPr>
            <p:ph type="ftr" sz="quarter" idx="11"/>
          </p:nvPr>
        </p:nvSpPr>
        <p:spPr/>
        <p:txBody>
          <a:bodyPr/>
          <a:lstStyle/>
          <a:p>
            <a:r>
              <a:rPr lang="en-US"/>
              <a:t>Dept. of Computer Science &amp; Engineering, SVIT, Anantapur</a:t>
            </a:r>
          </a:p>
        </p:txBody>
      </p:sp>
      <p:sp>
        <p:nvSpPr>
          <p:cNvPr id="6" name="Slide Number Placeholder 5"/>
          <p:cNvSpPr>
            <a:spLocks noGrp="1"/>
          </p:cNvSpPr>
          <p:nvPr>
            <p:ph type="sldNum" sz="quarter" idx="12"/>
          </p:nvPr>
        </p:nvSpPr>
        <p:spPr/>
        <p:txBody>
          <a:bodyPr/>
          <a:lstStyle/>
          <a:p>
            <a:fld id="{441A8D1E-8532-435A-98F9-559545080182}" type="slidenum">
              <a:rPr lang="en-US" smtClean="0"/>
              <a:t>‹#›</a:t>
            </a:fld>
            <a:endParaRPr lang="en-US"/>
          </a:p>
        </p:txBody>
      </p:sp>
    </p:spTree>
    <p:extLst>
      <p:ext uri="{BB962C8B-B14F-4D97-AF65-F5344CB8AC3E}">
        <p14:creationId xmlns:p14="http://schemas.microsoft.com/office/powerpoint/2010/main" val="585268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E01440-205E-4DC3-AFE8-84410409D591}" type="datetime1">
              <a:rPr lang="en-US" smtClean="0"/>
              <a:t>4/30/2024</a:t>
            </a:fld>
            <a:endParaRPr lang="en-US"/>
          </a:p>
        </p:txBody>
      </p:sp>
      <p:sp>
        <p:nvSpPr>
          <p:cNvPr id="5" name="Footer Placeholder 4"/>
          <p:cNvSpPr>
            <a:spLocks noGrp="1"/>
          </p:cNvSpPr>
          <p:nvPr>
            <p:ph type="ftr" sz="quarter" idx="11"/>
          </p:nvPr>
        </p:nvSpPr>
        <p:spPr/>
        <p:txBody>
          <a:bodyPr/>
          <a:lstStyle/>
          <a:p>
            <a:r>
              <a:rPr lang="en-US"/>
              <a:t>Dept. of Computer Science &amp; Engineering, SVIT, Anantapur</a:t>
            </a:r>
          </a:p>
        </p:txBody>
      </p:sp>
      <p:sp>
        <p:nvSpPr>
          <p:cNvPr id="6" name="Slide Number Placeholder 5"/>
          <p:cNvSpPr>
            <a:spLocks noGrp="1"/>
          </p:cNvSpPr>
          <p:nvPr>
            <p:ph type="sldNum" sz="quarter" idx="12"/>
          </p:nvPr>
        </p:nvSpPr>
        <p:spPr/>
        <p:txBody>
          <a:bodyPr/>
          <a:lstStyle/>
          <a:p>
            <a:fld id="{441A8D1E-8532-435A-98F9-55954508018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949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4D52DD-4519-4ACA-8F49-4AB331E053C1}" type="datetime1">
              <a:rPr lang="en-US" smtClean="0"/>
              <a:t>4/30/2024</a:t>
            </a:fld>
            <a:endParaRPr lang="en-US"/>
          </a:p>
        </p:txBody>
      </p:sp>
      <p:sp>
        <p:nvSpPr>
          <p:cNvPr id="6" name="Footer Placeholder 5"/>
          <p:cNvSpPr>
            <a:spLocks noGrp="1"/>
          </p:cNvSpPr>
          <p:nvPr>
            <p:ph type="ftr" sz="quarter" idx="11"/>
          </p:nvPr>
        </p:nvSpPr>
        <p:spPr/>
        <p:txBody>
          <a:bodyPr/>
          <a:lstStyle/>
          <a:p>
            <a:r>
              <a:rPr lang="en-US"/>
              <a:t>Dept. of Computer Science &amp; Engineering, SVIT, Anantapur</a:t>
            </a:r>
          </a:p>
        </p:txBody>
      </p:sp>
      <p:sp>
        <p:nvSpPr>
          <p:cNvPr id="7" name="Slide Number Placeholder 6"/>
          <p:cNvSpPr>
            <a:spLocks noGrp="1"/>
          </p:cNvSpPr>
          <p:nvPr>
            <p:ph type="sldNum" sz="quarter" idx="12"/>
          </p:nvPr>
        </p:nvSpPr>
        <p:spPr/>
        <p:txBody>
          <a:bodyPr/>
          <a:lstStyle/>
          <a:p>
            <a:fld id="{441A8D1E-8532-435A-98F9-559545080182}" type="slidenum">
              <a:rPr lang="en-US" smtClean="0"/>
              <a:t>‹#›</a:t>
            </a:fld>
            <a:endParaRPr lang="en-US"/>
          </a:p>
        </p:txBody>
      </p:sp>
    </p:spTree>
    <p:extLst>
      <p:ext uri="{BB962C8B-B14F-4D97-AF65-F5344CB8AC3E}">
        <p14:creationId xmlns:p14="http://schemas.microsoft.com/office/powerpoint/2010/main" val="2332860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C7BD0B-BE76-4BA1-9D4F-5E246BF31E73}" type="datetime1">
              <a:rPr lang="en-US" smtClean="0"/>
              <a:t>4/30/2024</a:t>
            </a:fld>
            <a:endParaRPr lang="en-US"/>
          </a:p>
        </p:txBody>
      </p:sp>
      <p:sp>
        <p:nvSpPr>
          <p:cNvPr id="8" name="Footer Placeholder 7"/>
          <p:cNvSpPr>
            <a:spLocks noGrp="1"/>
          </p:cNvSpPr>
          <p:nvPr>
            <p:ph type="ftr" sz="quarter" idx="11"/>
          </p:nvPr>
        </p:nvSpPr>
        <p:spPr/>
        <p:txBody>
          <a:bodyPr/>
          <a:lstStyle/>
          <a:p>
            <a:r>
              <a:rPr lang="en-US"/>
              <a:t>Dept. of Computer Science &amp; Engineering, SVIT, Anantapur</a:t>
            </a:r>
          </a:p>
        </p:txBody>
      </p:sp>
      <p:sp>
        <p:nvSpPr>
          <p:cNvPr id="9" name="Slide Number Placeholder 8"/>
          <p:cNvSpPr>
            <a:spLocks noGrp="1"/>
          </p:cNvSpPr>
          <p:nvPr>
            <p:ph type="sldNum" sz="quarter" idx="12"/>
          </p:nvPr>
        </p:nvSpPr>
        <p:spPr/>
        <p:txBody>
          <a:bodyPr/>
          <a:lstStyle/>
          <a:p>
            <a:fld id="{441A8D1E-8532-435A-98F9-559545080182}" type="slidenum">
              <a:rPr lang="en-US" smtClean="0"/>
              <a:t>‹#›</a:t>
            </a:fld>
            <a:endParaRPr lang="en-US"/>
          </a:p>
        </p:txBody>
      </p:sp>
    </p:spTree>
    <p:extLst>
      <p:ext uri="{BB962C8B-B14F-4D97-AF65-F5344CB8AC3E}">
        <p14:creationId xmlns:p14="http://schemas.microsoft.com/office/powerpoint/2010/main" val="224939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3CA1AD-4774-48F0-9882-25C9D367ED83}" type="datetime1">
              <a:rPr lang="en-US" smtClean="0"/>
              <a:t>4/30/2024</a:t>
            </a:fld>
            <a:endParaRPr lang="en-US"/>
          </a:p>
        </p:txBody>
      </p:sp>
      <p:sp>
        <p:nvSpPr>
          <p:cNvPr id="4" name="Footer Placeholder 3"/>
          <p:cNvSpPr>
            <a:spLocks noGrp="1"/>
          </p:cNvSpPr>
          <p:nvPr>
            <p:ph type="ftr" sz="quarter" idx="11"/>
          </p:nvPr>
        </p:nvSpPr>
        <p:spPr/>
        <p:txBody>
          <a:bodyPr/>
          <a:lstStyle/>
          <a:p>
            <a:r>
              <a:rPr lang="en-US"/>
              <a:t>Dept. of Computer Science &amp; Engineering, SVIT, Anantapur</a:t>
            </a:r>
          </a:p>
        </p:txBody>
      </p:sp>
      <p:sp>
        <p:nvSpPr>
          <p:cNvPr id="5" name="Slide Number Placeholder 4"/>
          <p:cNvSpPr>
            <a:spLocks noGrp="1"/>
          </p:cNvSpPr>
          <p:nvPr>
            <p:ph type="sldNum" sz="quarter" idx="12"/>
          </p:nvPr>
        </p:nvSpPr>
        <p:spPr/>
        <p:txBody>
          <a:bodyPr/>
          <a:lstStyle/>
          <a:p>
            <a:fld id="{441A8D1E-8532-435A-98F9-559545080182}" type="slidenum">
              <a:rPr lang="en-US" smtClean="0"/>
              <a:t>‹#›</a:t>
            </a:fld>
            <a:endParaRPr lang="en-US"/>
          </a:p>
        </p:txBody>
      </p:sp>
    </p:spTree>
    <p:extLst>
      <p:ext uri="{BB962C8B-B14F-4D97-AF65-F5344CB8AC3E}">
        <p14:creationId xmlns:p14="http://schemas.microsoft.com/office/powerpoint/2010/main" val="2714278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CD9BEDA-8060-49D3-91F0-A51B4317ACD0}" type="datetime1">
              <a:rPr lang="en-US" smtClean="0"/>
              <a:t>4/30/2024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Dept. of Computer Science &amp; Engineering, SVIT, Anantapur</a:t>
            </a:r>
          </a:p>
        </p:txBody>
      </p:sp>
      <p:sp>
        <p:nvSpPr>
          <p:cNvPr id="9" name="Slide Number Placeholder 8"/>
          <p:cNvSpPr>
            <a:spLocks noGrp="1"/>
          </p:cNvSpPr>
          <p:nvPr>
            <p:ph type="sldNum" sz="quarter" idx="12"/>
          </p:nvPr>
        </p:nvSpPr>
        <p:spPr/>
        <p:txBody>
          <a:bodyPr/>
          <a:lstStyle/>
          <a:p>
            <a:fld id="{441A8D1E-8532-435A-98F9-559545080182}" type="slidenum">
              <a:rPr lang="en-US" smtClean="0"/>
              <a:t>‹#›</a:t>
            </a:fld>
            <a:endParaRPr lang="en-US"/>
          </a:p>
        </p:txBody>
      </p:sp>
    </p:spTree>
    <p:extLst>
      <p:ext uri="{BB962C8B-B14F-4D97-AF65-F5344CB8AC3E}">
        <p14:creationId xmlns:p14="http://schemas.microsoft.com/office/powerpoint/2010/main" val="246889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24B6CE7-AEF4-4CC0-8C98-553537EBCF7B}" type="datetime1">
              <a:rPr lang="en-US" smtClean="0"/>
              <a:t>4/30/2024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Dept. of Computer Science &amp; Engineering, SVIT, Anantapur</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41A8D1E-8532-435A-98F9-559545080182}" type="slidenum">
              <a:rPr lang="en-US" smtClean="0"/>
              <a:t>‹#›</a:t>
            </a:fld>
            <a:endParaRPr lang="en-US"/>
          </a:p>
        </p:txBody>
      </p:sp>
    </p:spTree>
    <p:extLst>
      <p:ext uri="{BB962C8B-B14F-4D97-AF65-F5344CB8AC3E}">
        <p14:creationId xmlns:p14="http://schemas.microsoft.com/office/powerpoint/2010/main" val="2021151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B3E999-A36C-4F30-AAF6-E98E09A27154}" type="datetime1">
              <a:rPr lang="en-US" smtClean="0"/>
              <a:t>4/30/2024</a:t>
            </a:fld>
            <a:endParaRPr lang="en-US"/>
          </a:p>
        </p:txBody>
      </p:sp>
      <p:sp>
        <p:nvSpPr>
          <p:cNvPr id="6" name="Footer Placeholder 5"/>
          <p:cNvSpPr>
            <a:spLocks noGrp="1"/>
          </p:cNvSpPr>
          <p:nvPr>
            <p:ph type="ftr" sz="quarter" idx="11"/>
          </p:nvPr>
        </p:nvSpPr>
        <p:spPr/>
        <p:txBody>
          <a:bodyPr/>
          <a:lstStyle/>
          <a:p>
            <a:r>
              <a:rPr lang="en-US"/>
              <a:t>Dept. of Computer Science &amp; Engineering, SVIT, Anantapur</a:t>
            </a:r>
          </a:p>
        </p:txBody>
      </p:sp>
      <p:sp>
        <p:nvSpPr>
          <p:cNvPr id="7" name="Slide Number Placeholder 6"/>
          <p:cNvSpPr>
            <a:spLocks noGrp="1"/>
          </p:cNvSpPr>
          <p:nvPr>
            <p:ph type="sldNum" sz="quarter" idx="12"/>
          </p:nvPr>
        </p:nvSpPr>
        <p:spPr/>
        <p:txBody>
          <a:bodyPr/>
          <a:lstStyle/>
          <a:p>
            <a:fld id="{441A8D1E-8532-435A-98F9-559545080182}" type="slidenum">
              <a:rPr lang="en-US" smtClean="0"/>
              <a:t>‹#›</a:t>
            </a:fld>
            <a:endParaRPr lang="en-US"/>
          </a:p>
        </p:txBody>
      </p:sp>
    </p:spTree>
    <p:extLst>
      <p:ext uri="{BB962C8B-B14F-4D97-AF65-F5344CB8AC3E}">
        <p14:creationId xmlns:p14="http://schemas.microsoft.com/office/powerpoint/2010/main" val="1276472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E05E1F-0E94-F05B-972B-C009706D6E2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781909" y="253513"/>
            <a:ext cx="1160992" cy="1087596"/>
          </a:xfrm>
          <a:prstGeom prst="rect">
            <a:avLst/>
          </a:prstGeom>
        </p:spPr>
      </p:pic>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1EB501F-AC61-4B4A-ABB6-181CA615AA9C}" type="datetime1">
              <a:rPr lang="en-US" smtClean="0"/>
              <a:t>4/30/2024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Dept. of Computer Science &amp; Engineering, SVIT, Anantapur</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41A8D1E-8532-435A-98F9-55954508018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16413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5842AF1-C454-BE8C-EFCF-72AA30DACE78}"/>
              </a:ext>
            </a:extLst>
          </p:cNvPr>
          <p:cNvSpPr>
            <a:spLocks noGrp="1"/>
          </p:cNvSpPr>
          <p:nvPr>
            <p:ph type="ftr" sz="quarter" idx="11"/>
          </p:nvPr>
        </p:nvSpPr>
        <p:spPr/>
        <p:txBody>
          <a:bodyPr/>
          <a:lstStyle/>
          <a:p>
            <a:r>
              <a:rPr lang="en-US" dirty="0"/>
              <a:t>Dept. of Computer Science &amp; Engineering, SVIT, Anantapur</a:t>
            </a:r>
          </a:p>
        </p:txBody>
      </p:sp>
      <p:sp>
        <p:nvSpPr>
          <p:cNvPr id="6" name="Slide Number Placeholder 5">
            <a:extLst>
              <a:ext uri="{FF2B5EF4-FFF2-40B4-BE49-F238E27FC236}">
                <a16:creationId xmlns:a16="http://schemas.microsoft.com/office/drawing/2014/main" id="{73E29094-1AA8-A527-5557-54D000420D18}"/>
              </a:ext>
            </a:extLst>
          </p:cNvPr>
          <p:cNvSpPr>
            <a:spLocks noGrp="1"/>
          </p:cNvSpPr>
          <p:nvPr>
            <p:ph type="sldNum" sz="quarter" idx="12"/>
          </p:nvPr>
        </p:nvSpPr>
        <p:spPr/>
        <p:txBody>
          <a:bodyPr/>
          <a:lstStyle/>
          <a:p>
            <a:fld id="{441A8D1E-8532-435A-98F9-559545080182}" type="slidenum">
              <a:rPr lang="en-US" smtClean="0"/>
              <a:t>1</a:t>
            </a:fld>
            <a:endParaRPr lang="en-US"/>
          </a:p>
        </p:txBody>
      </p:sp>
      <p:sp>
        <p:nvSpPr>
          <p:cNvPr id="2" name="Title 1">
            <a:extLst>
              <a:ext uri="{FF2B5EF4-FFF2-40B4-BE49-F238E27FC236}">
                <a16:creationId xmlns:a16="http://schemas.microsoft.com/office/drawing/2014/main" id="{E9944AAC-FD39-5DAF-0EF7-DE57C688CC9B}"/>
              </a:ext>
            </a:extLst>
          </p:cNvPr>
          <p:cNvSpPr>
            <a:spLocks noGrp="1"/>
          </p:cNvSpPr>
          <p:nvPr>
            <p:ph type="ctrTitle" idx="4294967295"/>
          </p:nvPr>
        </p:nvSpPr>
        <p:spPr>
          <a:xfrm>
            <a:off x="58522" y="1073482"/>
            <a:ext cx="11536070" cy="507777"/>
          </a:xfrm>
        </p:spPr>
        <p:txBody>
          <a:bodyPr>
            <a:normAutofit/>
          </a:bodyPr>
          <a:lstStyle/>
          <a:p>
            <a:pPr algn="ctr"/>
            <a:r>
              <a:rPr lang="en-US" sz="3200" dirty="0">
                <a:solidFill>
                  <a:schemeClr val="bg1"/>
                </a:solidFill>
                <a:latin typeface="Times New Roman" panose="02020603050405020304" pitchFamily="18" charset="0"/>
                <a:cs typeface="Times New Roman" panose="02020603050405020304" pitchFamily="18" charset="0"/>
              </a:rPr>
              <a:t>“</a:t>
            </a:r>
            <a:r>
              <a:rPr lang="en-US" sz="2800" dirty="0">
                <a:solidFill>
                  <a:srgbClr val="00B0F0"/>
                </a:solidFill>
                <a:latin typeface="Times New Roman" panose="02020603050405020304" pitchFamily="18" charset="0"/>
                <a:cs typeface="Times New Roman" panose="02020603050405020304" pitchFamily="18" charset="0"/>
              </a:rPr>
              <a:t>Machine Learning Techniques for Estimating Forest Fire Risk and Severity</a:t>
            </a:r>
            <a:r>
              <a:rPr lang="en-US" sz="2800" dirty="0">
                <a:solidFill>
                  <a:schemeClr val="bg1"/>
                </a:solidFill>
              </a:rPr>
              <a:t>”</a:t>
            </a:r>
          </a:p>
        </p:txBody>
      </p:sp>
      <p:sp>
        <p:nvSpPr>
          <p:cNvPr id="4" name="TextBox 3">
            <a:extLst>
              <a:ext uri="{FF2B5EF4-FFF2-40B4-BE49-F238E27FC236}">
                <a16:creationId xmlns:a16="http://schemas.microsoft.com/office/drawing/2014/main" id="{B8C11C5D-6C4A-FAB9-DCA1-635406848493}"/>
              </a:ext>
            </a:extLst>
          </p:cNvPr>
          <p:cNvSpPr txBox="1"/>
          <p:nvPr/>
        </p:nvSpPr>
        <p:spPr>
          <a:xfrm>
            <a:off x="352985" y="4365056"/>
            <a:ext cx="9108643" cy="867936"/>
          </a:xfrm>
          <a:prstGeom prst="rect">
            <a:avLst/>
          </a:prstGeom>
          <a:noFill/>
        </p:spPr>
        <p:txBody>
          <a:bodyPr wrap="square" rtlCol="0">
            <a:spAutoFit/>
          </a:bodyPr>
          <a:lstStyle/>
          <a:p>
            <a:pPr algn="ctr">
              <a:lnSpc>
                <a:spcPct val="150000"/>
              </a:lnSpc>
            </a:pPr>
            <a:r>
              <a:rPr lang="en-IN" sz="2000" dirty="0">
                <a:solidFill>
                  <a:srgbClr val="FF0000"/>
                </a:solidFill>
                <a:latin typeface="Times New Roman" panose="02020603050405020304" pitchFamily="18" charset="0"/>
                <a:cs typeface="Times New Roman" panose="02020603050405020304" pitchFamily="18" charset="0"/>
              </a:rPr>
              <a:t>                             </a:t>
            </a:r>
            <a:r>
              <a:rPr lang="en-IN" sz="2000" dirty="0">
                <a:solidFill>
                  <a:srgbClr val="00B050"/>
                </a:solidFill>
                <a:latin typeface="Times New Roman" panose="02020603050405020304" pitchFamily="18" charset="0"/>
                <a:cs typeface="Times New Roman" panose="02020603050405020304" pitchFamily="18" charset="0"/>
              </a:rPr>
              <a:t>Under the guidance of  </a:t>
            </a:r>
          </a:p>
          <a:p>
            <a:pPr algn="ctr"/>
            <a:r>
              <a:rPr lang="en-IN" sz="2000" dirty="0">
                <a:solidFill>
                  <a:schemeClr val="bg2">
                    <a:lumMod val="25000"/>
                  </a:schemeClr>
                </a:solidFill>
                <a:latin typeface="Times New Roman" panose="02020603050405020304" pitchFamily="18" charset="0"/>
                <a:cs typeface="Times New Roman" panose="02020603050405020304" pitchFamily="18" charset="0"/>
              </a:rPr>
              <a:t>               </a:t>
            </a:r>
            <a:r>
              <a:rPr lang="en-IN" sz="2000" dirty="0">
                <a:solidFill>
                  <a:srgbClr val="C00000"/>
                </a:solidFill>
                <a:latin typeface="Times New Roman" panose="02020603050405020304" pitchFamily="18" charset="0"/>
                <a:cs typeface="Times New Roman" panose="02020603050405020304" pitchFamily="18" charset="0"/>
              </a:rPr>
              <a:t>            Dr. M. VIJAYA BHASKAR </a:t>
            </a:r>
            <a:r>
              <a:rPr lang="en-IN" sz="2000" baseline="-25000" dirty="0">
                <a:solidFill>
                  <a:srgbClr val="C00000"/>
                </a:solidFill>
                <a:latin typeface="Times New Roman" panose="02020603050405020304" pitchFamily="18" charset="0"/>
                <a:cs typeface="Times New Roman" panose="02020603050405020304" pitchFamily="18" charset="0"/>
              </a:rPr>
              <a:t>M.E., Ph.D.,</a:t>
            </a:r>
            <a:endParaRPr lang="en-US" sz="2000" baseline="-25000" dirty="0">
              <a:solidFill>
                <a:srgbClr val="C0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6684426-2796-FF6A-61C9-D16A4BF3CD3B}"/>
              </a:ext>
            </a:extLst>
          </p:cNvPr>
          <p:cNvSpPr txBox="1"/>
          <p:nvPr/>
        </p:nvSpPr>
        <p:spPr>
          <a:xfrm>
            <a:off x="385903" y="1529932"/>
            <a:ext cx="10170567" cy="369332"/>
          </a:xfrm>
          <a:prstGeom prst="rect">
            <a:avLst/>
          </a:prstGeom>
          <a:noFill/>
        </p:spPr>
        <p:txBody>
          <a:bodyPr wrap="square" rtlCol="0">
            <a:spAutoFit/>
          </a:bodyPr>
          <a:lstStyle/>
          <a:p>
            <a:pPr algn="ctr"/>
            <a:r>
              <a:rPr lang="en-IN" b="1" dirty="0">
                <a:solidFill>
                  <a:srgbClr val="FF0000"/>
                </a:solidFill>
              </a:rPr>
              <a:t>By</a:t>
            </a:r>
            <a:endParaRPr lang="en-US" b="1" dirty="0">
              <a:solidFill>
                <a:srgbClr val="FF0000"/>
              </a:solidFill>
            </a:endParaRPr>
          </a:p>
        </p:txBody>
      </p:sp>
      <p:sp>
        <p:nvSpPr>
          <p:cNvPr id="8" name="TextBox 7">
            <a:extLst>
              <a:ext uri="{FF2B5EF4-FFF2-40B4-BE49-F238E27FC236}">
                <a16:creationId xmlns:a16="http://schemas.microsoft.com/office/drawing/2014/main" id="{445B45A8-078E-4B81-E802-8CA505635B91}"/>
              </a:ext>
            </a:extLst>
          </p:cNvPr>
          <p:cNvSpPr txBox="1"/>
          <p:nvPr/>
        </p:nvSpPr>
        <p:spPr>
          <a:xfrm>
            <a:off x="4609256" y="686254"/>
            <a:ext cx="1751309" cy="369332"/>
          </a:xfrm>
          <a:prstGeom prst="rect">
            <a:avLst/>
          </a:prstGeom>
          <a:noFill/>
        </p:spPr>
        <p:txBody>
          <a:bodyPr wrap="square" rtlCol="0">
            <a:spAutoFit/>
          </a:bodyPr>
          <a:lstStyle/>
          <a:p>
            <a:pPr algn="ctr"/>
            <a:r>
              <a:rPr lang="en-IN" dirty="0">
                <a:solidFill>
                  <a:srgbClr val="C00000"/>
                </a:solidFill>
              </a:rPr>
              <a:t>Project work on </a:t>
            </a:r>
            <a:endParaRPr lang="en-US" dirty="0">
              <a:solidFill>
                <a:srgbClr val="C00000"/>
              </a:solidFill>
            </a:endParaRPr>
          </a:p>
        </p:txBody>
      </p:sp>
      <p:sp>
        <p:nvSpPr>
          <p:cNvPr id="9" name="TextBox 8">
            <a:extLst>
              <a:ext uri="{FF2B5EF4-FFF2-40B4-BE49-F238E27FC236}">
                <a16:creationId xmlns:a16="http://schemas.microsoft.com/office/drawing/2014/main" id="{354A1702-2F60-A1F7-6B78-4E62352D7B3D}"/>
              </a:ext>
            </a:extLst>
          </p:cNvPr>
          <p:cNvSpPr txBox="1"/>
          <p:nvPr/>
        </p:nvSpPr>
        <p:spPr>
          <a:xfrm>
            <a:off x="156666" y="199026"/>
            <a:ext cx="10483898" cy="400110"/>
          </a:xfrm>
          <a:prstGeom prst="rect">
            <a:avLst/>
          </a:prstGeom>
          <a:noFill/>
        </p:spPr>
        <p:txBody>
          <a:bodyPr wrap="square" rtlCol="0">
            <a:spAutoFit/>
          </a:bodyPr>
          <a:lstStyle/>
          <a:p>
            <a:pPr algn="ctr"/>
            <a:r>
              <a:rPr lang="en-IN" sz="2000" b="1" dirty="0">
                <a:solidFill>
                  <a:schemeClr val="accent2">
                    <a:lumMod val="75000"/>
                  </a:schemeClr>
                </a:solidFill>
              </a:rPr>
              <a:t>SRI VENKATESWARA INSTITUTE OF TECHNOLOGY(SVIT), HAMPAPURAM</a:t>
            </a:r>
            <a:r>
              <a:rPr lang="en-IN" sz="1400" b="1" dirty="0">
                <a:solidFill>
                  <a:schemeClr val="accent2">
                    <a:lumMod val="75000"/>
                  </a:schemeClr>
                </a:solidFill>
              </a:rPr>
              <a:t>, </a:t>
            </a:r>
            <a:r>
              <a:rPr lang="en-IN" sz="2000" b="1" dirty="0">
                <a:solidFill>
                  <a:schemeClr val="accent2">
                    <a:lumMod val="75000"/>
                  </a:schemeClr>
                </a:solidFill>
              </a:rPr>
              <a:t>ANANTAPUR</a:t>
            </a:r>
            <a:r>
              <a:rPr lang="en-IN" sz="1600" b="1" dirty="0">
                <a:solidFill>
                  <a:schemeClr val="accent2">
                    <a:lumMod val="75000"/>
                  </a:schemeClr>
                </a:solidFill>
              </a:rPr>
              <a:t> </a:t>
            </a:r>
            <a:endParaRPr lang="en-US" sz="2000" b="1" dirty="0">
              <a:solidFill>
                <a:schemeClr val="accent2">
                  <a:lumMod val="75000"/>
                </a:schemeClr>
              </a:solidFill>
            </a:endParaRPr>
          </a:p>
        </p:txBody>
      </p:sp>
      <p:pic>
        <p:nvPicPr>
          <p:cNvPr id="13" name="Picture 12">
            <a:extLst>
              <a:ext uri="{FF2B5EF4-FFF2-40B4-BE49-F238E27FC236}">
                <a16:creationId xmlns:a16="http://schemas.microsoft.com/office/drawing/2014/main" id="{9C9B82AC-5DD4-F885-D733-0AF48B5A9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
        <p:nvSpPr>
          <p:cNvPr id="10" name="TextBox 9">
            <a:extLst>
              <a:ext uri="{FF2B5EF4-FFF2-40B4-BE49-F238E27FC236}">
                <a16:creationId xmlns:a16="http://schemas.microsoft.com/office/drawing/2014/main" id="{342C79A5-475B-A98B-ABAF-3C91A73BCAAB}"/>
              </a:ext>
            </a:extLst>
          </p:cNvPr>
          <p:cNvSpPr txBox="1"/>
          <p:nvPr/>
        </p:nvSpPr>
        <p:spPr>
          <a:xfrm>
            <a:off x="58522" y="5200058"/>
            <a:ext cx="4354581" cy="1292662"/>
          </a:xfrm>
          <a:prstGeom prst="rect">
            <a:avLst/>
          </a:prstGeom>
          <a:noFill/>
        </p:spPr>
        <p:txBody>
          <a:bodyPr wrap="square" rtlCol="0">
            <a:spAutoFit/>
          </a:bodyPr>
          <a:lstStyle/>
          <a:p>
            <a:pPr algn="ctr">
              <a:lnSpc>
                <a:spcPct val="150000"/>
              </a:lnSpc>
            </a:pPr>
            <a:r>
              <a:rPr lang="en-IN" sz="2000" dirty="0">
                <a:solidFill>
                  <a:srgbClr val="27B600"/>
                </a:solidFill>
                <a:latin typeface="Times New Roman" panose="02020603050405020304" pitchFamily="18" charset="0"/>
                <a:cs typeface="Times New Roman" panose="02020603050405020304" pitchFamily="18" charset="0"/>
              </a:rPr>
              <a:t>Project Coordinator</a:t>
            </a:r>
          </a:p>
          <a:p>
            <a:pPr algn="ctr">
              <a:lnSpc>
                <a:spcPct val="150000"/>
              </a:lnSpc>
            </a:pPr>
            <a:r>
              <a:rPr lang="en-IN" sz="2000" dirty="0">
                <a:solidFill>
                  <a:srgbClr val="C00000"/>
                </a:solidFill>
                <a:latin typeface="Times New Roman" panose="02020603050405020304" pitchFamily="18" charset="0"/>
                <a:cs typeface="Times New Roman" panose="02020603050405020304" pitchFamily="18" charset="0"/>
              </a:rPr>
              <a:t>Ms. T.SHIVA LAKSHMI </a:t>
            </a:r>
            <a:r>
              <a:rPr lang="en-IN" sz="1400" dirty="0">
                <a:solidFill>
                  <a:srgbClr val="C00000"/>
                </a:solidFill>
                <a:latin typeface="Times New Roman" panose="02020603050405020304" pitchFamily="18" charset="0"/>
                <a:cs typeface="Times New Roman" panose="02020603050405020304" pitchFamily="18" charset="0"/>
              </a:rPr>
              <a:t>M</a:t>
            </a:r>
            <a:r>
              <a:rPr lang="en-IN" sz="1050" dirty="0">
                <a:solidFill>
                  <a:srgbClr val="C00000"/>
                </a:solidFill>
              </a:rPr>
              <a:t>.</a:t>
            </a:r>
            <a:r>
              <a:rPr lang="en-IN" sz="1200" dirty="0">
                <a:solidFill>
                  <a:srgbClr val="C00000"/>
                </a:solidFill>
              </a:rPr>
              <a:t>Tech., (Ph.D.,)</a:t>
            </a:r>
          </a:p>
          <a:p>
            <a:endParaRPr lang="en-US" dirty="0"/>
          </a:p>
        </p:txBody>
      </p:sp>
      <p:sp>
        <p:nvSpPr>
          <p:cNvPr id="11" name="TextBox 10">
            <a:extLst>
              <a:ext uri="{FF2B5EF4-FFF2-40B4-BE49-F238E27FC236}">
                <a16:creationId xmlns:a16="http://schemas.microsoft.com/office/drawing/2014/main" id="{F479174F-DFA8-5ECF-2A82-AD1B5A3EE917}"/>
              </a:ext>
            </a:extLst>
          </p:cNvPr>
          <p:cNvSpPr txBox="1"/>
          <p:nvPr/>
        </p:nvSpPr>
        <p:spPr>
          <a:xfrm>
            <a:off x="7539966" y="5213622"/>
            <a:ext cx="4528109" cy="1292662"/>
          </a:xfrm>
          <a:prstGeom prst="rect">
            <a:avLst/>
          </a:prstGeom>
          <a:noFill/>
        </p:spPr>
        <p:txBody>
          <a:bodyPr wrap="square" rtlCol="0">
            <a:spAutoFit/>
          </a:bodyPr>
          <a:lstStyle/>
          <a:p>
            <a:pPr>
              <a:lnSpc>
                <a:spcPct val="150000"/>
              </a:lnSpc>
            </a:pPr>
            <a:r>
              <a:rPr lang="en-IN" sz="2000" dirty="0">
                <a:solidFill>
                  <a:srgbClr val="27B600"/>
                </a:solidFill>
                <a:latin typeface="Times New Roman" panose="02020603050405020304" pitchFamily="18" charset="0"/>
                <a:cs typeface="Times New Roman" panose="02020603050405020304" pitchFamily="18" charset="0"/>
              </a:rPr>
              <a:t>Head of Department</a:t>
            </a:r>
          </a:p>
          <a:p>
            <a:pPr>
              <a:lnSpc>
                <a:spcPct val="150000"/>
              </a:lnSpc>
            </a:pPr>
            <a:r>
              <a:rPr lang="en-IN" sz="2000" dirty="0">
                <a:solidFill>
                  <a:srgbClr val="C00000"/>
                </a:solidFill>
                <a:latin typeface="Times New Roman" panose="02020603050405020304" pitchFamily="18" charset="0"/>
                <a:cs typeface="Times New Roman" panose="02020603050405020304" pitchFamily="18" charset="0"/>
              </a:rPr>
              <a:t>Mr. K. RANGA SWAMY </a:t>
            </a:r>
            <a:r>
              <a:rPr lang="en-IN" sz="1400" dirty="0">
                <a:solidFill>
                  <a:srgbClr val="C00000"/>
                </a:solidFill>
                <a:latin typeface="Times New Roman" panose="02020603050405020304" pitchFamily="18" charset="0"/>
                <a:cs typeface="Times New Roman" panose="02020603050405020304" pitchFamily="18" charset="0"/>
              </a:rPr>
              <a:t>M.Tech.,(Ph.D.).,</a:t>
            </a:r>
            <a:endParaRPr lang="en-IN" dirty="0">
              <a:solidFill>
                <a:srgbClr val="C00000"/>
              </a:solidFill>
              <a:latin typeface="Times New Roman" panose="02020603050405020304" pitchFamily="18" charset="0"/>
              <a:cs typeface="Times New Roman" panose="02020603050405020304" pitchFamily="18" charset="0"/>
            </a:endParaRPr>
          </a:p>
          <a:p>
            <a:endParaRPr lang="en-US" dirty="0"/>
          </a:p>
        </p:txBody>
      </p:sp>
      <p:pic>
        <p:nvPicPr>
          <p:cNvPr id="12" name="table">
            <a:extLst>
              <a:ext uri="{FF2B5EF4-FFF2-40B4-BE49-F238E27FC236}">
                <a16:creationId xmlns:a16="http://schemas.microsoft.com/office/drawing/2014/main" id="{6ECFE1B6-A9E6-F021-5218-C6B81887AE1C}"/>
              </a:ext>
            </a:extLst>
          </p:cNvPr>
          <p:cNvPicPr>
            <a:picLocks noChangeAspect="1"/>
          </p:cNvPicPr>
          <p:nvPr/>
        </p:nvPicPr>
        <p:blipFill>
          <a:blip r:embed="rId3"/>
          <a:stretch>
            <a:fillRect/>
          </a:stretch>
        </p:blipFill>
        <p:spPr>
          <a:xfrm>
            <a:off x="1242366" y="1989159"/>
            <a:ext cx="9168382" cy="2465794"/>
          </a:xfrm>
          <a:prstGeom prst="rect">
            <a:avLst/>
          </a:prstGeom>
        </p:spPr>
      </p:pic>
    </p:spTree>
    <p:extLst>
      <p:ext uri="{BB962C8B-B14F-4D97-AF65-F5344CB8AC3E}">
        <p14:creationId xmlns:p14="http://schemas.microsoft.com/office/powerpoint/2010/main" val="930372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35A33B2-CD94-EF85-4AD2-529D6AF381C8}"/>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B597E861-6595-B3E0-3F0C-2BE5EBE5209C}"/>
              </a:ext>
            </a:extLst>
          </p:cNvPr>
          <p:cNvSpPr>
            <a:spLocks noGrp="1"/>
          </p:cNvSpPr>
          <p:nvPr>
            <p:ph type="sldNum" sz="quarter" idx="12"/>
          </p:nvPr>
        </p:nvSpPr>
        <p:spPr/>
        <p:txBody>
          <a:bodyPr/>
          <a:lstStyle/>
          <a:p>
            <a:fld id="{441A8D1E-8532-435A-98F9-559545080182}" type="slidenum">
              <a:rPr lang="en-US" smtClean="0"/>
              <a:t>10</a:t>
            </a:fld>
            <a:endParaRPr lang="en-US"/>
          </a:p>
        </p:txBody>
      </p:sp>
      <p:sp>
        <p:nvSpPr>
          <p:cNvPr id="4" name="TextBox 3">
            <a:extLst>
              <a:ext uri="{FF2B5EF4-FFF2-40B4-BE49-F238E27FC236}">
                <a16:creationId xmlns:a16="http://schemas.microsoft.com/office/drawing/2014/main" id="{DEEECDBB-8373-0CD6-50BF-9110DF08E841}"/>
              </a:ext>
            </a:extLst>
          </p:cNvPr>
          <p:cNvSpPr txBox="1"/>
          <p:nvPr/>
        </p:nvSpPr>
        <p:spPr>
          <a:xfrm>
            <a:off x="3217469" y="369210"/>
            <a:ext cx="4703673" cy="584775"/>
          </a:xfrm>
          <a:prstGeom prst="rect">
            <a:avLst/>
          </a:prstGeom>
          <a:noFill/>
        </p:spPr>
        <p:txBody>
          <a:bodyPr wrap="square" rtlCol="0">
            <a:spAutoFit/>
          </a:bodyPr>
          <a:lstStyle/>
          <a:p>
            <a:r>
              <a:rPr lang="en-IN" sz="3200" b="1" dirty="0">
                <a:solidFill>
                  <a:schemeClr val="tx1"/>
                </a:solidFill>
                <a:latin typeface="Times New Roman" panose="02020603050405020304" pitchFamily="18" charset="0"/>
                <a:cs typeface="Times New Roman" panose="02020603050405020304" pitchFamily="18" charset="0"/>
              </a:rPr>
              <a:t>      EXISTING SYSTEM</a:t>
            </a:r>
            <a:endParaRPr lang="en-US" sz="3200" dirty="0"/>
          </a:p>
        </p:txBody>
      </p:sp>
      <p:sp>
        <p:nvSpPr>
          <p:cNvPr id="5" name="TextBox 4">
            <a:extLst>
              <a:ext uri="{FF2B5EF4-FFF2-40B4-BE49-F238E27FC236}">
                <a16:creationId xmlns:a16="http://schemas.microsoft.com/office/drawing/2014/main" id="{9A0BCE73-C641-36B5-ECAD-5D4664AC1DAB}"/>
              </a:ext>
            </a:extLst>
          </p:cNvPr>
          <p:cNvSpPr txBox="1"/>
          <p:nvPr/>
        </p:nvSpPr>
        <p:spPr>
          <a:xfrm>
            <a:off x="123924" y="953985"/>
            <a:ext cx="12068075" cy="5082610"/>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00B0F0"/>
                </a:solidFill>
              </a:rPr>
              <a:t>Advanced technologies, data-driven methodologies, and collaborative approaches to assess, monitor, and forecast wildfire hazards effectively. </a:t>
            </a:r>
          </a:p>
          <a:p>
            <a:pPr marL="285750" indent="-285750">
              <a:buFont typeface="Arial" panose="020B0604020202020204" pitchFamily="34" charset="0"/>
              <a:buChar char="•"/>
            </a:pPr>
            <a:endParaRPr lang="en-US" sz="2800" dirty="0">
              <a:solidFill>
                <a:srgbClr val="00B0F0"/>
              </a:solidFill>
            </a:endParaRPr>
          </a:p>
          <a:p>
            <a:pPr algn="ctr"/>
            <a:r>
              <a:rPr lang="en-US" sz="3200" b="1" dirty="0"/>
              <a:t>Components of the Current System:</a:t>
            </a:r>
          </a:p>
          <a:p>
            <a:pPr algn="ctr"/>
            <a:endParaRPr lang="en-US" sz="3200" b="1" dirty="0"/>
          </a:p>
          <a:p>
            <a:pPr marL="457200" indent="-457200">
              <a:lnSpc>
                <a:spcPct val="150000"/>
              </a:lnSpc>
              <a:buFont typeface="Arial" panose="020B0604020202020204" pitchFamily="34" charset="0"/>
              <a:buChar char="•"/>
            </a:pPr>
            <a:r>
              <a:rPr lang="en-US" sz="2400" dirty="0">
                <a:solidFill>
                  <a:srgbClr val="FFC000"/>
                </a:solidFill>
              </a:rPr>
              <a:t>Fire Danger Rating Systems.</a:t>
            </a:r>
          </a:p>
          <a:p>
            <a:pPr marL="457200" indent="-457200">
              <a:lnSpc>
                <a:spcPct val="150000"/>
              </a:lnSpc>
              <a:buFont typeface="Arial" panose="020B0604020202020204" pitchFamily="34" charset="0"/>
              <a:buChar char="•"/>
            </a:pPr>
            <a:r>
              <a:rPr lang="en-US" sz="2400" dirty="0">
                <a:solidFill>
                  <a:srgbClr val="FFC000"/>
                </a:solidFill>
              </a:rPr>
              <a:t>Geographical Information Systems (GIS) and Remote Sensing.</a:t>
            </a:r>
          </a:p>
          <a:p>
            <a:pPr marL="457200" indent="-457200">
              <a:lnSpc>
                <a:spcPct val="150000"/>
              </a:lnSpc>
              <a:buFont typeface="Arial" panose="020B0604020202020204" pitchFamily="34" charset="0"/>
              <a:buChar char="•"/>
            </a:pPr>
            <a:r>
              <a:rPr lang="en-US" sz="2400" dirty="0">
                <a:solidFill>
                  <a:srgbClr val="FFC000"/>
                </a:solidFill>
              </a:rPr>
              <a:t>Machine Learning and Artificial Intelligence Models.</a:t>
            </a:r>
          </a:p>
          <a:p>
            <a:pPr marL="457200" indent="-457200">
              <a:lnSpc>
                <a:spcPct val="150000"/>
              </a:lnSpc>
              <a:buFont typeface="Arial" panose="020B0604020202020204" pitchFamily="34" charset="0"/>
              <a:buChar char="•"/>
            </a:pPr>
            <a:r>
              <a:rPr lang="en-US" sz="2400" dirty="0">
                <a:solidFill>
                  <a:srgbClr val="FFC000"/>
                </a:solidFill>
              </a:rPr>
              <a:t>Sensor Networks and IoT Integration.</a:t>
            </a:r>
          </a:p>
          <a:p>
            <a:pPr marL="457200" indent="-457200">
              <a:lnSpc>
                <a:spcPct val="150000"/>
              </a:lnSpc>
              <a:buFont typeface="Arial" panose="020B0604020202020204" pitchFamily="34" charset="0"/>
              <a:buChar char="•"/>
            </a:pPr>
            <a:r>
              <a:rPr lang="en-US" sz="2400" dirty="0">
                <a:solidFill>
                  <a:srgbClr val="FFC000"/>
                </a:solidFill>
              </a:rPr>
              <a:t>Communication and Alert Systems.</a:t>
            </a:r>
          </a:p>
        </p:txBody>
      </p:sp>
      <p:pic>
        <p:nvPicPr>
          <p:cNvPr id="8" name="Picture 7">
            <a:extLst>
              <a:ext uri="{FF2B5EF4-FFF2-40B4-BE49-F238E27FC236}">
                <a16:creationId xmlns:a16="http://schemas.microsoft.com/office/drawing/2014/main" id="{9387E2BA-0C5E-6F20-B8FE-741290C61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4115359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6AB616-4BCB-6EAE-AC39-D4D313D8F3B3}"/>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B58A6A3F-FD21-D2AA-ABF3-03B7B1B4358B}"/>
              </a:ext>
            </a:extLst>
          </p:cNvPr>
          <p:cNvSpPr>
            <a:spLocks noGrp="1"/>
          </p:cNvSpPr>
          <p:nvPr>
            <p:ph type="sldNum" sz="quarter" idx="12"/>
          </p:nvPr>
        </p:nvSpPr>
        <p:spPr/>
        <p:txBody>
          <a:bodyPr/>
          <a:lstStyle/>
          <a:p>
            <a:fld id="{441A8D1E-8532-435A-98F9-559545080182}" type="slidenum">
              <a:rPr lang="en-US" smtClean="0"/>
              <a:t>11</a:t>
            </a:fld>
            <a:endParaRPr lang="en-US"/>
          </a:p>
        </p:txBody>
      </p:sp>
      <p:sp>
        <p:nvSpPr>
          <p:cNvPr id="5" name="TextBox 4">
            <a:extLst>
              <a:ext uri="{FF2B5EF4-FFF2-40B4-BE49-F238E27FC236}">
                <a16:creationId xmlns:a16="http://schemas.microsoft.com/office/drawing/2014/main" id="{C8DA22B8-0C7E-4D66-5BBB-E7927F5F62AE}"/>
              </a:ext>
            </a:extLst>
          </p:cNvPr>
          <p:cNvSpPr txBox="1"/>
          <p:nvPr/>
        </p:nvSpPr>
        <p:spPr>
          <a:xfrm>
            <a:off x="4194657" y="1059808"/>
            <a:ext cx="3391490" cy="523220"/>
          </a:xfrm>
          <a:prstGeom prst="rect">
            <a:avLst/>
          </a:prstGeom>
          <a:noFill/>
        </p:spPr>
        <p:txBody>
          <a:bodyPr wrap="square" rtlCol="0">
            <a:spAutoFit/>
          </a:bodyPr>
          <a:lstStyle/>
          <a:p>
            <a:r>
              <a:rPr lang="en-IN" sz="2800" b="1" dirty="0"/>
              <a:t>DISADVANTAGES</a:t>
            </a:r>
            <a:r>
              <a:rPr lang="en-IN" sz="2400" dirty="0"/>
              <a:t> </a:t>
            </a:r>
            <a:endParaRPr lang="en-US" sz="2400" dirty="0"/>
          </a:p>
        </p:txBody>
      </p:sp>
      <p:sp>
        <p:nvSpPr>
          <p:cNvPr id="6" name="TextBox 5">
            <a:extLst>
              <a:ext uri="{FF2B5EF4-FFF2-40B4-BE49-F238E27FC236}">
                <a16:creationId xmlns:a16="http://schemas.microsoft.com/office/drawing/2014/main" id="{11050E71-8A7A-1725-5052-66CD9CD6BE2B}"/>
              </a:ext>
            </a:extLst>
          </p:cNvPr>
          <p:cNvSpPr txBox="1"/>
          <p:nvPr/>
        </p:nvSpPr>
        <p:spPr>
          <a:xfrm>
            <a:off x="981458" y="2192951"/>
            <a:ext cx="8802622"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accent2"/>
                </a:solidFill>
              </a:rPr>
              <a:t>Reliance on Historical Data.</a:t>
            </a:r>
          </a:p>
          <a:p>
            <a:pPr marL="457200" indent="-457200">
              <a:buFont typeface="Arial" panose="020B0604020202020204" pitchFamily="34" charset="0"/>
              <a:buChar char="•"/>
            </a:pPr>
            <a:r>
              <a:rPr lang="en-US" sz="3200" dirty="0">
                <a:solidFill>
                  <a:schemeClr val="accent2"/>
                </a:solidFill>
              </a:rPr>
              <a:t>Inadequate Integration of Data Sources</a:t>
            </a:r>
          </a:p>
          <a:p>
            <a:pPr marL="457200" indent="-457200">
              <a:buFont typeface="Arial" panose="020B0604020202020204" pitchFamily="34" charset="0"/>
              <a:buChar char="•"/>
            </a:pPr>
            <a:r>
              <a:rPr lang="en-US" sz="3200" dirty="0">
                <a:solidFill>
                  <a:schemeClr val="accent2"/>
                </a:solidFill>
              </a:rPr>
              <a:t>Limited Predictive Capability</a:t>
            </a:r>
          </a:p>
          <a:p>
            <a:pPr marL="457200" indent="-457200">
              <a:buFont typeface="Arial" panose="020B0604020202020204" pitchFamily="34" charset="0"/>
              <a:buChar char="•"/>
            </a:pPr>
            <a:r>
              <a:rPr lang="en-US" sz="3200" dirty="0">
                <a:solidFill>
                  <a:schemeClr val="accent2"/>
                </a:solidFill>
              </a:rPr>
              <a:t>Scalability and Accessibility</a:t>
            </a:r>
          </a:p>
          <a:p>
            <a:endParaRPr lang="en-US" sz="3200" dirty="0">
              <a:solidFill>
                <a:schemeClr val="accent2">
                  <a:lumMod val="75000"/>
                </a:schemeClr>
              </a:solidFill>
            </a:endParaRPr>
          </a:p>
          <a:p>
            <a:endParaRPr lang="en-US" sz="3200" dirty="0">
              <a:solidFill>
                <a:schemeClr val="accent2">
                  <a:lumMod val="75000"/>
                </a:schemeClr>
              </a:solidFill>
            </a:endParaRPr>
          </a:p>
        </p:txBody>
      </p:sp>
      <p:pic>
        <p:nvPicPr>
          <p:cNvPr id="7" name="Picture 6">
            <a:extLst>
              <a:ext uri="{FF2B5EF4-FFF2-40B4-BE49-F238E27FC236}">
                <a16:creationId xmlns:a16="http://schemas.microsoft.com/office/drawing/2014/main" id="{BC7E8592-3257-1964-ABD7-BE7414830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2958063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F973A4-BDDE-8A6E-F178-726E292ADAC4}"/>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25798EA3-9939-8F96-9979-4734E42CB0F3}"/>
              </a:ext>
            </a:extLst>
          </p:cNvPr>
          <p:cNvSpPr>
            <a:spLocks noGrp="1"/>
          </p:cNvSpPr>
          <p:nvPr>
            <p:ph type="sldNum" sz="quarter" idx="12"/>
          </p:nvPr>
        </p:nvSpPr>
        <p:spPr/>
        <p:txBody>
          <a:bodyPr/>
          <a:lstStyle/>
          <a:p>
            <a:fld id="{441A8D1E-8532-435A-98F9-559545080182}" type="slidenum">
              <a:rPr lang="en-US" smtClean="0"/>
              <a:t>12</a:t>
            </a:fld>
            <a:endParaRPr lang="en-US"/>
          </a:p>
        </p:txBody>
      </p:sp>
      <p:sp>
        <p:nvSpPr>
          <p:cNvPr id="5" name="TextBox 4">
            <a:extLst>
              <a:ext uri="{FF2B5EF4-FFF2-40B4-BE49-F238E27FC236}">
                <a16:creationId xmlns:a16="http://schemas.microsoft.com/office/drawing/2014/main" id="{5AF049D5-953A-F508-0CD8-9929E83CB4E8}"/>
              </a:ext>
            </a:extLst>
          </p:cNvPr>
          <p:cNvSpPr txBox="1"/>
          <p:nvPr/>
        </p:nvSpPr>
        <p:spPr>
          <a:xfrm>
            <a:off x="4145211" y="263347"/>
            <a:ext cx="3246979" cy="584775"/>
          </a:xfrm>
          <a:prstGeom prst="rect">
            <a:avLst/>
          </a:prstGeom>
          <a:noFill/>
        </p:spPr>
        <p:txBody>
          <a:bodyPr wrap="none" rtlCol="0">
            <a:spAutoFit/>
          </a:bodyPr>
          <a:lstStyle/>
          <a:p>
            <a:r>
              <a:rPr lang="en-IN" sz="3200" b="1" dirty="0"/>
              <a:t>PROPOSED WORK</a:t>
            </a:r>
            <a:endParaRPr lang="en-US" sz="3200" b="1" dirty="0"/>
          </a:p>
        </p:txBody>
      </p:sp>
      <p:sp>
        <p:nvSpPr>
          <p:cNvPr id="6" name="TextBox 5">
            <a:extLst>
              <a:ext uri="{FF2B5EF4-FFF2-40B4-BE49-F238E27FC236}">
                <a16:creationId xmlns:a16="http://schemas.microsoft.com/office/drawing/2014/main" id="{9B9F1D3B-C838-91EC-2AF8-71AB7F51F592}"/>
              </a:ext>
            </a:extLst>
          </p:cNvPr>
          <p:cNvSpPr txBox="1"/>
          <p:nvPr/>
        </p:nvSpPr>
        <p:spPr>
          <a:xfrm>
            <a:off x="438912" y="1280160"/>
            <a:ext cx="12128601" cy="3970318"/>
          </a:xfrm>
          <a:prstGeom prst="rect">
            <a:avLst/>
          </a:prstGeom>
          <a:noFill/>
        </p:spPr>
        <p:txBody>
          <a:bodyPr wrap="square" rtlCol="0">
            <a:spAutoFit/>
          </a:bodyPr>
          <a:lstStyle/>
          <a:p>
            <a:pPr algn="l">
              <a:buFont typeface="Arial" panose="020B0604020202020204" pitchFamily="34" charset="0"/>
              <a:buChar char="•"/>
            </a:pPr>
            <a:r>
              <a:rPr lang="en-US" sz="2400" dirty="0">
                <a:solidFill>
                  <a:schemeClr val="accent1"/>
                </a:solidFill>
                <a:latin typeface="SegoeUIVariable"/>
              </a:rPr>
              <a:t>A</a:t>
            </a:r>
            <a:r>
              <a:rPr lang="en-US" sz="2400" b="0" i="0" dirty="0">
                <a:solidFill>
                  <a:schemeClr val="accent1"/>
                </a:solidFill>
                <a:effectLst/>
                <a:latin typeface="SegoeUIVariable"/>
              </a:rPr>
              <a:t> machine learning methodology that aims to predict next day’s forest fire risk with high sensitivity and specificity. The key aspects of the proposed approach include: </a:t>
            </a:r>
          </a:p>
          <a:p>
            <a:pPr algn="l"/>
            <a:endParaRPr lang="en-US" sz="2000" b="0" i="0" dirty="0">
              <a:effectLst/>
              <a:latin typeface="SegoeUIVariable"/>
            </a:endParaRPr>
          </a:p>
          <a:p>
            <a:pPr marL="342900" indent="-342900" algn="l">
              <a:buFont typeface="Arial" panose="020B0604020202020204" pitchFamily="34" charset="0"/>
              <a:buChar char="•"/>
            </a:pPr>
            <a:endParaRPr lang="en-US" sz="2000" b="0" i="0" dirty="0">
              <a:solidFill>
                <a:schemeClr val="bg2">
                  <a:lumMod val="25000"/>
                </a:schemeClr>
              </a:solidFill>
              <a:effectLst/>
              <a:latin typeface="SegoeUIVariable"/>
            </a:endParaRPr>
          </a:p>
          <a:p>
            <a:pPr marL="342900" indent="-342900" algn="l">
              <a:lnSpc>
                <a:spcPct val="150000"/>
              </a:lnSpc>
              <a:buFont typeface="Arial" panose="020B0604020202020204" pitchFamily="34" charset="0"/>
              <a:buChar char="•"/>
            </a:pPr>
            <a:r>
              <a:rPr lang="en-US" sz="2400" dirty="0">
                <a:solidFill>
                  <a:schemeClr val="bg2">
                    <a:lumMod val="25000"/>
                  </a:schemeClr>
                </a:solidFill>
              </a:rPr>
              <a:t>Enhance Predictive Accuracy:</a:t>
            </a:r>
            <a:endParaRPr lang="en-US" sz="2800" b="1" dirty="0">
              <a:solidFill>
                <a:schemeClr val="bg2">
                  <a:lumMod val="25000"/>
                </a:schemeClr>
              </a:solidFill>
              <a:latin typeface="SegoeUIVariable"/>
            </a:endParaRPr>
          </a:p>
          <a:p>
            <a:pPr marL="342900" indent="-342900" algn="l">
              <a:lnSpc>
                <a:spcPct val="150000"/>
              </a:lnSpc>
              <a:buFont typeface="Arial" panose="020B0604020202020204" pitchFamily="34" charset="0"/>
              <a:buChar char="•"/>
            </a:pPr>
            <a:r>
              <a:rPr lang="en-US" sz="2400" dirty="0">
                <a:solidFill>
                  <a:schemeClr val="bg2">
                    <a:lumMod val="25000"/>
                  </a:schemeClr>
                </a:solidFill>
              </a:rPr>
              <a:t>Improve Data Quality and Integration</a:t>
            </a:r>
            <a:endParaRPr lang="en-US" sz="2800" b="1" dirty="0">
              <a:solidFill>
                <a:schemeClr val="bg2">
                  <a:lumMod val="25000"/>
                </a:schemeClr>
              </a:solidFill>
              <a:latin typeface="SegoeUIVariable"/>
            </a:endParaRPr>
          </a:p>
          <a:p>
            <a:pPr marL="342900" indent="-342900" algn="l">
              <a:lnSpc>
                <a:spcPct val="150000"/>
              </a:lnSpc>
              <a:buFont typeface="Arial" panose="020B0604020202020204" pitchFamily="34" charset="0"/>
              <a:buChar char="•"/>
            </a:pPr>
            <a:r>
              <a:rPr lang="en-US" sz="2400" dirty="0">
                <a:solidFill>
                  <a:schemeClr val="bg2">
                    <a:lumMod val="25000"/>
                  </a:schemeClr>
                </a:solidFill>
              </a:rPr>
              <a:t>Optimize Environmental Monitoring</a:t>
            </a:r>
            <a:endParaRPr lang="en-US" sz="2800" b="1" dirty="0">
              <a:solidFill>
                <a:schemeClr val="bg2">
                  <a:lumMod val="25000"/>
                </a:schemeClr>
              </a:solidFill>
              <a:latin typeface="SegoeUIVariable"/>
            </a:endParaRPr>
          </a:p>
          <a:p>
            <a:pPr marL="342900" indent="-342900" algn="l">
              <a:lnSpc>
                <a:spcPct val="150000"/>
              </a:lnSpc>
              <a:buFont typeface="Arial" panose="020B0604020202020204" pitchFamily="34" charset="0"/>
              <a:buChar char="•"/>
            </a:pPr>
            <a:r>
              <a:rPr lang="en-US" sz="2400" dirty="0">
                <a:solidFill>
                  <a:schemeClr val="bg2">
                    <a:lumMod val="25000"/>
                  </a:schemeClr>
                </a:solidFill>
              </a:rPr>
              <a:t>Ensure Ethical Data Governance and Privacy</a:t>
            </a:r>
            <a:endParaRPr lang="en-US" sz="2400" b="0" i="0" dirty="0">
              <a:solidFill>
                <a:schemeClr val="bg2">
                  <a:lumMod val="25000"/>
                </a:schemeClr>
              </a:solidFill>
              <a:effectLst/>
              <a:latin typeface="SegoeUIVariable"/>
            </a:endParaRPr>
          </a:p>
          <a:p>
            <a:pPr marL="285750" indent="-285750">
              <a:buFont typeface="Arial" panose="020B0604020202020204" pitchFamily="34" charset="0"/>
              <a:buChar char="•"/>
            </a:pPr>
            <a:endParaRPr lang="en-US" sz="2000" dirty="0">
              <a:solidFill>
                <a:srgbClr val="00B050"/>
              </a:solidFill>
            </a:endParaRPr>
          </a:p>
        </p:txBody>
      </p:sp>
      <p:pic>
        <p:nvPicPr>
          <p:cNvPr id="9" name="Picture 8">
            <a:extLst>
              <a:ext uri="{FF2B5EF4-FFF2-40B4-BE49-F238E27FC236}">
                <a16:creationId xmlns:a16="http://schemas.microsoft.com/office/drawing/2014/main" id="{C51D8326-08F5-4C64-A90B-41CDB32C3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399443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FD75B9-1750-0196-3BE9-01242080A85A}"/>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A25D7F4F-78A2-6588-F691-E6C9A1F1ADC2}"/>
              </a:ext>
            </a:extLst>
          </p:cNvPr>
          <p:cNvSpPr>
            <a:spLocks noGrp="1"/>
          </p:cNvSpPr>
          <p:nvPr>
            <p:ph type="sldNum" sz="quarter" idx="12"/>
          </p:nvPr>
        </p:nvSpPr>
        <p:spPr/>
        <p:txBody>
          <a:bodyPr/>
          <a:lstStyle/>
          <a:p>
            <a:fld id="{441A8D1E-8532-435A-98F9-559545080182}" type="slidenum">
              <a:rPr lang="en-US" smtClean="0"/>
              <a:t>13</a:t>
            </a:fld>
            <a:endParaRPr lang="en-US"/>
          </a:p>
        </p:txBody>
      </p:sp>
      <p:sp>
        <p:nvSpPr>
          <p:cNvPr id="4" name="TextBox 3">
            <a:extLst>
              <a:ext uri="{FF2B5EF4-FFF2-40B4-BE49-F238E27FC236}">
                <a16:creationId xmlns:a16="http://schemas.microsoft.com/office/drawing/2014/main" id="{539E9062-6810-82AF-83C4-10E28BF8A630}"/>
              </a:ext>
            </a:extLst>
          </p:cNvPr>
          <p:cNvSpPr txBox="1"/>
          <p:nvPr/>
        </p:nvSpPr>
        <p:spPr>
          <a:xfrm>
            <a:off x="395020" y="738250"/>
            <a:ext cx="10899648" cy="5257721"/>
          </a:xfrm>
          <a:prstGeom prst="rect">
            <a:avLst/>
          </a:prstGeom>
          <a:noFill/>
        </p:spPr>
        <p:txBody>
          <a:bodyPr wrap="square" rtlCol="0">
            <a:spAutoFit/>
          </a:bodyPr>
          <a:lstStyle/>
          <a:p>
            <a:pPr algn="ctr"/>
            <a:r>
              <a:rPr lang="en-US" dirty="0"/>
              <a:t> </a:t>
            </a:r>
          </a:p>
          <a:p>
            <a:r>
              <a:rPr lang="en-US" sz="2400" dirty="0">
                <a:solidFill>
                  <a:schemeClr val="accent1"/>
                </a:solidFill>
              </a:rPr>
              <a:t>In a forest fire risk prediction system, several modules work together to analyze various factors and generate predictions. Here are some essential modules typically found in such a system: </a:t>
            </a:r>
          </a:p>
          <a:p>
            <a:endParaRPr lang="en-US" sz="2800" dirty="0">
              <a:solidFill>
                <a:srgbClr val="00B0F0"/>
              </a:solidFill>
            </a:endParaRPr>
          </a:p>
          <a:p>
            <a:pPr marL="285750" indent="-285750">
              <a:lnSpc>
                <a:spcPct val="150000"/>
              </a:lnSpc>
              <a:buFont typeface="Arial" panose="020B0604020202020204" pitchFamily="34" charset="0"/>
              <a:buChar char="•"/>
            </a:pPr>
            <a:r>
              <a:rPr lang="en-US" sz="2800" dirty="0">
                <a:solidFill>
                  <a:srgbClr val="00CC99"/>
                </a:solidFill>
              </a:rPr>
              <a:t>Preprocessing Module.</a:t>
            </a:r>
          </a:p>
          <a:p>
            <a:pPr marL="285750" indent="-285750">
              <a:lnSpc>
                <a:spcPct val="150000"/>
              </a:lnSpc>
              <a:buFont typeface="Arial" panose="020B0604020202020204" pitchFamily="34" charset="0"/>
              <a:buChar char="•"/>
            </a:pPr>
            <a:r>
              <a:rPr lang="en-US" sz="2800" dirty="0">
                <a:solidFill>
                  <a:srgbClr val="00CC99"/>
                </a:solidFill>
              </a:rPr>
              <a:t>Feature Selection Module.</a:t>
            </a:r>
          </a:p>
          <a:p>
            <a:pPr marL="285750" indent="-285750">
              <a:lnSpc>
                <a:spcPct val="150000"/>
              </a:lnSpc>
              <a:buFont typeface="Arial" panose="020B0604020202020204" pitchFamily="34" charset="0"/>
              <a:buChar char="•"/>
            </a:pPr>
            <a:r>
              <a:rPr lang="en-US" sz="2800" dirty="0">
                <a:solidFill>
                  <a:srgbClr val="00CC99"/>
                </a:solidFill>
              </a:rPr>
              <a:t>Machine Learning Model Module.</a:t>
            </a:r>
          </a:p>
          <a:p>
            <a:pPr marL="285750" indent="-285750">
              <a:lnSpc>
                <a:spcPct val="150000"/>
              </a:lnSpc>
              <a:buFont typeface="Arial" panose="020B0604020202020204" pitchFamily="34" charset="0"/>
              <a:buChar char="•"/>
            </a:pPr>
            <a:r>
              <a:rPr lang="en-US" sz="2800" dirty="0">
                <a:solidFill>
                  <a:srgbClr val="00CC99"/>
                </a:solidFill>
              </a:rPr>
              <a:t>Prediction Generation Module.</a:t>
            </a:r>
          </a:p>
          <a:p>
            <a:pPr marL="285750" indent="-285750">
              <a:lnSpc>
                <a:spcPct val="150000"/>
              </a:lnSpc>
              <a:buFont typeface="Arial" panose="020B0604020202020204" pitchFamily="34" charset="0"/>
              <a:buChar char="•"/>
            </a:pPr>
            <a:r>
              <a:rPr lang="en-US" sz="2800" dirty="0">
                <a:solidFill>
                  <a:srgbClr val="00CC99"/>
                </a:solidFill>
              </a:rPr>
              <a:t>Visualization and Reporting Module.</a:t>
            </a:r>
          </a:p>
        </p:txBody>
      </p:sp>
      <p:sp>
        <p:nvSpPr>
          <p:cNvPr id="5" name="TextBox 4">
            <a:extLst>
              <a:ext uri="{FF2B5EF4-FFF2-40B4-BE49-F238E27FC236}">
                <a16:creationId xmlns:a16="http://schemas.microsoft.com/office/drawing/2014/main" id="{BD63D3FD-8902-B6EF-151F-3E951829A75F}"/>
              </a:ext>
            </a:extLst>
          </p:cNvPr>
          <p:cNvSpPr txBox="1"/>
          <p:nvPr/>
        </p:nvSpPr>
        <p:spPr>
          <a:xfrm>
            <a:off x="3962850" y="299923"/>
            <a:ext cx="3118263" cy="584775"/>
          </a:xfrm>
          <a:prstGeom prst="rect">
            <a:avLst/>
          </a:prstGeom>
          <a:noFill/>
        </p:spPr>
        <p:txBody>
          <a:bodyPr wrap="square" rtlCol="0">
            <a:spAutoFit/>
          </a:bodyPr>
          <a:lstStyle/>
          <a:p>
            <a:pPr algn="ctr"/>
            <a:r>
              <a:rPr lang="en-IN" sz="3200" b="1" dirty="0"/>
              <a:t>ADVANTAGES</a:t>
            </a:r>
            <a:endParaRPr lang="en-US" sz="3200" b="1" dirty="0"/>
          </a:p>
        </p:txBody>
      </p:sp>
      <p:pic>
        <p:nvPicPr>
          <p:cNvPr id="6" name="Picture 5">
            <a:extLst>
              <a:ext uri="{FF2B5EF4-FFF2-40B4-BE49-F238E27FC236}">
                <a16:creationId xmlns:a16="http://schemas.microsoft.com/office/drawing/2014/main" id="{08E78898-BB04-567D-2F80-1DD0A344E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2933087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95E61E-4C2A-9153-22B7-7727F53C368D}"/>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06E55807-49E2-870B-A7F3-98E7D8EE1469}"/>
              </a:ext>
            </a:extLst>
          </p:cNvPr>
          <p:cNvSpPr>
            <a:spLocks noGrp="1"/>
          </p:cNvSpPr>
          <p:nvPr>
            <p:ph type="sldNum" sz="quarter" idx="12"/>
          </p:nvPr>
        </p:nvSpPr>
        <p:spPr/>
        <p:txBody>
          <a:bodyPr/>
          <a:lstStyle/>
          <a:p>
            <a:fld id="{441A8D1E-8532-435A-98F9-559545080182}" type="slidenum">
              <a:rPr lang="en-US" smtClean="0"/>
              <a:t>14</a:t>
            </a:fld>
            <a:endParaRPr lang="en-US"/>
          </a:p>
        </p:txBody>
      </p:sp>
      <p:sp>
        <p:nvSpPr>
          <p:cNvPr id="5" name="TextBox 4">
            <a:extLst>
              <a:ext uri="{FF2B5EF4-FFF2-40B4-BE49-F238E27FC236}">
                <a16:creationId xmlns:a16="http://schemas.microsoft.com/office/drawing/2014/main" id="{7B38E60E-0959-2003-6CF4-2609F2D336CA}"/>
              </a:ext>
            </a:extLst>
          </p:cNvPr>
          <p:cNvSpPr txBox="1"/>
          <p:nvPr/>
        </p:nvSpPr>
        <p:spPr>
          <a:xfrm>
            <a:off x="536448" y="344036"/>
            <a:ext cx="11119104" cy="584775"/>
          </a:xfrm>
          <a:prstGeom prst="rect">
            <a:avLst/>
          </a:prstGeom>
          <a:noFill/>
        </p:spPr>
        <p:txBody>
          <a:bodyPr wrap="square">
            <a:spAutoFit/>
          </a:bodyPr>
          <a:lstStyle/>
          <a:p>
            <a:pPr algn="ctr"/>
            <a:r>
              <a:rPr kumimoji="0" lang="en-IN" sz="3200" b="1" i="0" u="none" strike="noStrike" kern="1200" cap="none" spc="0" normalizeH="0" baseline="0" noProof="0" dirty="0">
                <a:ln>
                  <a:noFill/>
                </a:ln>
                <a:solidFill>
                  <a:srgbClr val="000000"/>
                </a:solidFill>
                <a:effectLst/>
                <a:uLnTx/>
                <a:uFillTx/>
                <a:latin typeface="Calibri" panose="020F0502020204030204"/>
                <a:ea typeface="+mn-ea"/>
                <a:cs typeface="+mn-cs"/>
              </a:rPr>
              <a:t>ALGORITHM</a:t>
            </a:r>
            <a:endParaRPr lang="en-US" dirty="0"/>
          </a:p>
        </p:txBody>
      </p:sp>
      <p:sp>
        <p:nvSpPr>
          <p:cNvPr id="7" name="TextBox 6">
            <a:extLst>
              <a:ext uri="{FF2B5EF4-FFF2-40B4-BE49-F238E27FC236}">
                <a16:creationId xmlns:a16="http://schemas.microsoft.com/office/drawing/2014/main" id="{970C001B-BFE8-978D-B690-2CD7C0D88730}"/>
              </a:ext>
            </a:extLst>
          </p:cNvPr>
          <p:cNvSpPr txBox="1"/>
          <p:nvPr/>
        </p:nvSpPr>
        <p:spPr>
          <a:xfrm>
            <a:off x="292608" y="1301886"/>
            <a:ext cx="5391302" cy="4418600"/>
          </a:xfrm>
          <a:prstGeom prst="rect">
            <a:avLst/>
          </a:prstGeom>
          <a:noFill/>
        </p:spPr>
        <p:txBody>
          <a:bodyPr wrap="square">
            <a:spAutoFit/>
          </a:bodyPr>
          <a:lstStyle/>
          <a:p>
            <a:pPr marL="285750" indent="-285750">
              <a:buFont typeface="Arial" panose="020B0604020202020204" pitchFamily="34" charset="0"/>
              <a:buChar char="•"/>
            </a:pPr>
            <a:r>
              <a:rPr lang="en-IN" sz="2800" dirty="0">
                <a:solidFill>
                  <a:srgbClr val="0070C0"/>
                </a:solidFill>
                <a:latin typeface="Times New Roman" panose="02020603050405020304" pitchFamily="18" charset="0"/>
                <a:cs typeface="Times New Roman" panose="02020603050405020304" pitchFamily="18" charset="0"/>
              </a:rPr>
              <a:t>Random Forest algorithm </a:t>
            </a:r>
          </a:p>
          <a:p>
            <a:endParaRPr lang="en-IN" sz="2400" dirty="0">
              <a:solidFill>
                <a:srgbClr val="0070C0"/>
              </a:solidFill>
              <a:latin typeface="Times New Roman" panose="02020603050405020304" pitchFamily="18" charset="0"/>
              <a:cs typeface="Times New Roman" panose="02020603050405020304" pitchFamily="18" charset="0"/>
            </a:endParaRPr>
          </a:p>
          <a:p>
            <a:endParaRPr lang="en-IN" sz="2400" dirty="0">
              <a:solidFill>
                <a:srgbClr val="0070C0"/>
              </a:solidFill>
              <a:latin typeface="Times New Roman" panose="02020603050405020304" pitchFamily="18" charset="0"/>
              <a:cs typeface="Times New Roman" panose="02020603050405020304" pitchFamily="18" charset="0"/>
            </a:endParaRPr>
          </a:p>
          <a:p>
            <a:endParaRPr lang="en-IN" sz="2400" dirty="0">
              <a:solidFill>
                <a:srgbClr val="0070C0"/>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latin typeface="Times New Roman"/>
                <a:cs typeface="Times New Roman"/>
              </a:rPr>
              <a:t>Random Forest is a supervised machine learning algorithm that uses a group of decision tree  models. </a:t>
            </a:r>
            <a:r>
              <a:rPr lang="en-US" sz="2400" dirty="0">
                <a:ea typeface="+mn-lt"/>
                <a:cs typeface="+mn-lt"/>
              </a:rPr>
              <a:t>It can be used for both Classification and Regression problems in ML. </a:t>
            </a:r>
          </a:p>
        </p:txBody>
      </p:sp>
      <p:pic>
        <p:nvPicPr>
          <p:cNvPr id="9" name="Picture 8">
            <a:extLst>
              <a:ext uri="{FF2B5EF4-FFF2-40B4-BE49-F238E27FC236}">
                <a16:creationId xmlns:a16="http://schemas.microsoft.com/office/drawing/2014/main" id="{1B9FEA8E-4B22-8371-67CB-C36F025B9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591" y="1301886"/>
            <a:ext cx="6357077" cy="4146180"/>
          </a:xfrm>
          <a:prstGeom prst="rect">
            <a:avLst/>
          </a:prstGeom>
        </p:spPr>
      </p:pic>
    </p:spTree>
    <p:extLst>
      <p:ext uri="{BB962C8B-B14F-4D97-AF65-F5344CB8AC3E}">
        <p14:creationId xmlns:p14="http://schemas.microsoft.com/office/powerpoint/2010/main" val="3972821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4C324E-2EFA-5079-852C-786F6F732E54}"/>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B3BA6432-E1FE-20F4-E071-03B91A61ADF9}"/>
              </a:ext>
            </a:extLst>
          </p:cNvPr>
          <p:cNvSpPr>
            <a:spLocks noGrp="1"/>
          </p:cNvSpPr>
          <p:nvPr>
            <p:ph type="sldNum" sz="quarter" idx="12"/>
          </p:nvPr>
        </p:nvSpPr>
        <p:spPr/>
        <p:txBody>
          <a:bodyPr/>
          <a:lstStyle/>
          <a:p>
            <a:fld id="{441A8D1E-8532-435A-98F9-559545080182}" type="slidenum">
              <a:rPr lang="en-US" smtClean="0"/>
              <a:t>15</a:t>
            </a:fld>
            <a:endParaRPr lang="en-US"/>
          </a:p>
        </p:txBody>
      </p:sp>
      <p:pic>
        <p:nvPicPr>
          <p:cNvPr id="7" name="Picture 6">
            <a:extLst>
              <a:ext uri="{FF2B5EF4-FFF2-40B4-BE49-F238E27FC236}">
                <a16:creationId xmlns:a16="http://schemas.microsoft.com/office/drawing/2014/main" id="{86867885-A98C-9819-BCF3-3662F382F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078" y="782966"/>
            <a:ext cx="4686541" cy="5467631"/>
          </a:xfrm>
          <a:prstGeom prst="rect">
            <a:avLst/>
          </a:prstGeom>
        </p:spPr>
      </p:pic>
      <p:sp>
        <p:nvSpPr>
          <p:cNvPr id="8" name="TextBox 7">
            <a:extLst>
              <a:ext uri="{FF2B5EF4-FFF2-40B4-BE49-F238E27FC236}">
                <a16:creationId xmlns:a16="http://schemas.microsoft.com/office/drawing/2014/main" id="{7884E82E-7A97-0512-4615-4750DB0D8F78}"/>
              </a:ext>
            </a:extLst>
          </p:cNvPr>
          <p:cNvSpPr txBox="1"/>
          <p:nvPr/>
        </p:nvSpPr>
        <p:spPr>
          <a:xfrm>
            <a:off x="3972154" y="321301"/>
            <a:ext cx="3642970" cy="461665"/>
          </a:xfrm>
          <a:prstGeom prst="rect">
            <a:avLst/>
          </a:prstGeom>
          <a:noFill/>
        </p:spPr>
        <p:txBody>
          <a:bodyPr wrap="square" rtlCol="0">
            <a:spAutoFit/>
          </a:bodyPr>
          <a:lstStyle/>
          <a:p>
            <a:pPr algn="l"/>
            <a:r>
              <a:rPr lang="en-US" sz="2400" b="1" dirty="0"/>
              <a:t>SYSTEM ARCHITECTURE</a:t>
            </a:r>
          </a:p>
        </p:txBody>
      </p:sp>
    </p:spTree>
    <p:extLst>
      <p:ext uri="{BB962C8B-B14F-4D97-AF65-F5344CB8AC3E}">
        <p14:creationId xmlns:p14="http://schemas.microsoft.com/office/powerpoint/2010/main" val="520606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F9E147-8FB0-E3FD-97D4-7A07EF20377A}"/>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3AE84EF4-9B1C-948D-0633-56C9B4330A84}"/>
              </a:ext>
            </a:extLst>
          </p:cNvPr>
          <p:cNvSpPr>
            <a:spLocks noGrp="1"/>
          </p:cNvSpPr>
          <p:nvPr>
            <p:ph type="sldNum" sz="quarter" idx="12"/>
          </p:nvPr>
        </p:nvSpPr>
        <p:spPr/>
        <p:txBody>
          <a:bodyPr/>
          <a:lstStyle/>
          <a:p>
            <a:fld id="{441A8D1E-8532-435A-98F9-559545080182}" type="slidenum">
              <a:rPr lang="en-US" smtClean="0"/>
              <a:t>16</a:t>
            </a:fld>
            <a:endParaRPr lang="en-US"/>
          </a:p>
        </p:txBody>
      </p:sp>
      <p:pic>
        <p:nvPicPr>
          <p:cNvPr id="5" name="Picture 4">
            <a:extLst>
              <a:ext uri="{FF2B5EF4-FFF2-40B4-BE49-F238E27FC236}">
                <a16:creationId xmlns:a16="http://schemas.microsoft.com/office/drawing/2014/main" id="{F4E7BB5A-9037-6A39-34A2-5F2C5CE622C6}"/>
              </a:ext>
            </a:extLst>
          </p:cNvPr>
          <p:cNvPicPr>
            <a:picLocks noChangeAspect="1"/>
          </p:cNvPicPr>
          <p:nvPr/>
        </p:nvPicPr>
        <p:blipFill>
          <a:blip r:embed="rId2"/>
          <a:stretch>
            <a:fillRect/>
          </a:stretch>
        </p:blipFill>
        <p:spPr>
          <a:xfrm>
            <a:off x="1265530" y="587855"/>
            <a:ext cx="9946954" cy="5641168"/>
          </a:xfrm>
          <a:prstGeom prst="rect">
            <a:avLst/>
          </a:prstGeom>
        </p:spPr>
      </p:pic>
      <p:sp>
        <p:nvSpPr>
          <p:cNvPr id="4" name="TextBox 3">
            <a:extLst>
              <a:ext uri="{FF2B5EF4-FFF2-40B4-BE49-F238E27FC236}">
                <a16:creationId xmlns:a16="http://schemas.microsoft.com/office/drawing/2014/main" id="{B519255F-C0F9-8DC2-A40F-95A37BCA0415}"/>
              </a:ext>
            </a:extLst>
          </p:cNvPr>
          <p:cNvSpPr txBox="1"/>
          <p:nvPr/>
        </p:nvSpPr>
        <p:spPr>
          <a:xfrm>
            <a:off x="4264761" y="167312"/>
            <a:ext cx="2618842" cy="461665"/>
          </a:xfrm>
          <a:prstGeom prst="rect">
            <a:avLst/>
          </a:prstGeom>
          <a:noFill/>
        </p:spPr>
        <p:txBody>
          <a:bodyPr wrap="square" rtlCol="0">
            <a:spAutoFit/>
          </a:bodyPr>
          <a:lstStyle/>
          <a:p>
            <a:r>
              <a:rPr lang="en-IN" sz="2400" b="1" dirty="0"/>
              <a:t>METHODOLOGY </a:t>
            </a:r>
            <a:endParaRPr lang="en-US" sz="2400" b="1" dirty="0"/>
          </a:p>
        </p:txBody>
      </p:sp>
      <p:pic>
        <p:nvPicPr>
          <p:cNvPr id="6" name="Picture 5">
            <a:extLst>
              <a:ext uri="{FF2B5EF4-FFF2-40B4-BE49-F238E27FC236}">
                <a16:creationId xmlns:a16="http://schemas.microsoft.com/office/drawing/2014/main" id="{D0DD0096-6596-8F01-16C9-6B4C4DFB7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147424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A14A1CD-B885-8B7E-F905-BFD30E249964}"/>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F0BA84D0-24CC-D9BA-2741-8277C0F311F4}"/>
              </a:ext>
            </a:extLst>
          </p:cNvPr>
          <p:cNvSpPr>
            <a:spLocks noGrp="1"/>
          </p:cNvSpPr>
          <p:nvPr>
            <p:ph type="sldNum" sz="quarter" idx="12"/>
          </p:nvPr>
        </p:nvSpPr>
        <p:spPr/>
        <p:txBody>
          <a:bodyPr/>
          <a:lstStyle/>
          <a:p>
            <a:fld id="{441A8D1E-8532-435A-98F9-559545080182}" type="slidenum">
              <a:rPr lang="en-US" smtClean="0"/>
              <a:t>17</a:t>
            </a:fld>
            <a:endParaRPr lang="en-US"/>
          </a:p>
        </p:txBody>
      </p:sp>
      <p:sp>
        <p:nvSpPr>
          <p:cNvPr id="4" name="TextBox 3">
            <a:extLst>
              <a:ext uri="{FF2B5EF4-FFF2-40B4-BE49-F238E27FC236}">
                <a16:creationId xmlns:a16="http://schemas.microsoft.com/office/drawing/2014/main" id="{C9C6A032-F65C-9C7A-92C4-7201ED2BA114}"/>
              </a:ext>
            </a:extLst>
          </p:cNvPr>
          <p:cNvSpPr txBox="1"/>
          <p:nvPr/>
        </p:nvSpPr>
        <p:spPr>
          <a:xfrm>
            <a:off x="3899001" y="116733"/>
            <a:ext cx="3416199" cy="461665"/>
          </a:xfrm>
          <a:prstGeom prst="rect">
            <a:avLst/>
          </a:prstGeom>
          <a:noFill/>
        </p:spPr>
        <p:txBody>
          <a:bodyPr wrap="square" rtlCol="0">
            <a:spAutoFit/>
          </a:bodyPr>
          <a:lstStyle/>
          <a:p>
            <a:pPr algn="ctr"/>
            <a:r>
              <a:rPr lang="en-IN" sz="2400" b="1" dirty="0"/>
              <a:t>DATA SET </a:t>
            </a:r>
            <a:endParaRPr lang="en-US" sz="2400" b="1" dirty="0"/>
          </a:p>
        </p:txBody>
      </p:sp>
      <p:pic>
        <p:nvPicPr>
          <p:cNvPr id="6" name="Picture 5">
            <a:extLst>
              <a:ext uri="{FF2B5EF4-FFF2-40B4-BE49-F238E27FC236}">
                <a16:creationId xmlns:a16="http://schemas.microsoft.com/office/drawing/2014/main" id="{3049F077-6560-8F73-B782-126091B22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pic>
        <p:nvPicPr>
          <p:cNvPr id="10" name="Picture 9">
            <a:extLst>
              <a:ext uri="{FF2B5EF4-FFF2-40B4-BE49-F238E27FC236}">
                <a16:creationId xmlns:a16="http://schemas.microsoft.com/office/drawing/2014/main" id="{119286BA-9D7A-FFE7-E3BB-EF85E6130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8" y="687629"/>
            <a:ext cx="10726086" cy="5588814"/>
          </a:xfrm>
          <a:prstGeom prst="rect">
            <a:avLst/>
          </a:prstGeom>
        </p:spPr>
      </p:pic>
    </p:spTree>
    <p:extLst>
      <p:ext uri="{BB962C8B-B14F-4D97-AF65-F5344CB8AC3E}">
        <p14:creationId xmlns:p14="http://schemas.microsoft.com/office/powerpoint/2010/main" val="690084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306072-6244-3805-1B15-6A73B03E6342}"/>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BC02462D-792D-6CED-D633-E2B28CE14E64}"/>
              </a:ext>
            </a:extLst>
          </p:cNvPr>
          <p:cNvSpPr>
            <a:spLocks noGrp="1"/>
          </p:cNvSpPr>
          <p:nvPr>
            <p:ph type="sldNum" sz="quarter" idx="12"/>
          </p:nvPr>
        </p:nvSpPr>
        <p:spPr/>
        <p:txBody>
          <a:bodyPr/>
          <a:lstStyle/>
          <a:p>
            <a:fld id="{441A8D1E-8532-435A-98F9-559545080182}" type="slidenum">
              <a:rPr lang="en-US" smtClean="0"/>
              <a:t>18</a:t>
            </a:fld>
            <a:endParaRPr lang="en-US"/>
          </a:p>
        </p:txBody>
      </p:sp>
      <p:sp>
        <p:nvSpPr>
          <p:cNvPr id="4" name="TextBox 3">
            <a:extLst>
              <a:ext uri="{FF2B5EF4-FFF2-40B4-BE49-F238E27FC236}">
                <a16:creationId xmlns:a16="http://schemas.microsoft.com/office/drawing/2014/main" id="{31C22924-59D1-AB15-6A5B-92440317D824}"/>
              </a:ext>
            </a:extLst>
          </p:cNvPr>
          <p:cNvSpPr txBox="1"/>
          <p:nvPr/>
        </p:nvSpPr>
        <p:spPr>
          <a:xfrm>
            <a:off x="4765186" y="117044"/>
            <a:ext cx="1330814" cy="461665"/>
          </a:xfrm>
          <a:prstGeom prst="rect">
            <a:avLst/>
          </a:prstGeom>
          <a:noFill/>
        </p:spPr>
        <p:txBody>
          <a:bodyPr wrap="none" rtlCol="0">
            <a:spAutoFit/>
          </a:bodyPr>
          <a:lstStyle/>
          <a:p>
            <a:pPr algn="ctr"/>
            <a:r>
              <a:rPr lang="en-IN" sz="2400" b="1" dirty="0"/>
              <a:t>OUTPUT </a:t>
            </a:r>
            <a:endParaRPr lang="en-US" sz="2400" b="1" dirty="0"/>
          </a:p>
        </p:txBody>
      </p:sp>
      <p:pic>
        <p:nvPicPr>
          <p:cNvPr id="9" name="Picture 8">
            <a:extLst>
              <a:ext uri="{FF2B5EF4-FFF2-40B4-BE49-F238E27FC236}">
                <a16:creationId xmlns:a16="http://schemas.microsoft.com/office/drawing/2014/main" id="{1B79451D-7D1A-1A6B-3604-25BD5DE590FF}"/>
              </a:ext>
            </a:extLst>
          </p:cNvPr>
          <p:cNvPicPr>
            <a:picLocks noChangeAspect="1"/>
          </p:cNvPicPr>
          <p:nvPr/>
        </p:nvPicPr>
        <p:blipFill>
          <a:blip r:embed="rId2"/>
          <a:stretch>
            <a:fillRect/>
          </a:stretch>
        </p:blipFill>
        <p:spPr>
          <a:xfrm>
            <a:off x="96622" y="2227506"/>
            <a:ext cx="5821376" cy="3880917"/>
          </a:xfrm>
          <a:prstGeom prst="rect">
            <a:avLst/>
          </a:prstGeom>
        </p:spPr>
      </p:pic>
      <p:pic>
        <p:nvPicPr>
          <p:cNvPr id="11" name="Picture 10">
            <a:extLst>
              <a:ext uri="{FF2B5EF4-FFF2-40B4-BE49-F238E27FC236}">
                <a16:creationId xmlns:a16="http://schemas.microsoft.com/office/drawing/2014/main" id="{A783D0BE-5219-55BE-3AA6-B3102DA03BE3}"/>
              </a:ext>
            </a:extLst>
          </p:cNvPr>
          <p:cNvPicPr>
            <a:picLocks noChangeAspect="1"/>
          </p:cNvPicPr>
          <p:nvPr/>
        </p:nvPicPr>
        <p:blipFill>
          <a:blip r:embed="rId3"/>
          <a:stretch>
            <a:fillRect/>
          </a:stretch>
        </p:blipFill>
        <p:spPr>
          <a:xfrm>
            <a:off x="6274004" y="2227506"/>
            <a:ext cx="5667409" cy="3778273"/>
          </a:xfrm>
          <a:prstGeom prst="rect">
            <a:avLst/>
          </a:prstGeom>
        </p:spPr>
      </p:pic>
      <p:sp>
        <p:nvSpPr>
          <p:cNvPr id="12" name="TextBox 11">
            <a:extLst>
              <a:ext uri="{FF2B5EF4-FFF2-40B4-BE49-F238E27FC236}">
                <a16:creationId xmlns:a16="http://schemas.microsoft.com/office/drawing/2014/main" id="{DAE5A68F-0E90-BE36-70E7-487A80D57B42}"/>
              </a:ext>
            </a:extLst>
          </p:cNvPr>
          <p:cNvSpPr txBox="1"/>
          <p:nvPr/>
        </p:nvSpPr>
        <p:spPr>
          <a:xfrm>
            <a:off x="2077517" y="1550822"/>
            <a:ext cx="1691489" cy="461665"/>
          </a:xfrm>
          <a:prstGeom prst="rect">
            <a:avLst/>
          </a:prstGeom>
          <a:noFill/>
        </p:spPr>
        <p:txBody>
          <a:bodyPr wrap="none" rtlCol="0">
            <a:spAutoFit/>
          </a:bodyPr>
          <a:lstStyle/>
          <a:p>
            <a:pPr algn="l"/>
            <a:r>
              <a:rPr lang="en-IN" sz="2400" dirty="0"/>
              <a:t>USER INPUT</a:t>
            </a:r>
          </a:p>
        </p:txBody>
      </p:sp>
      <p:sp>
        <p:nvSpPr>
          <p:cNvPr id="13" name="TextBox 12">
            <a:extLst>
              <a:ext uri="{FF2B5EF4-FFF2-40B4-BE49-F238E27FC236}">
                <a16:creationId xmlns:a16="http://schemas.microsoft.com/office/drawing/2014/main" id="{5CB97E09-C9F2-378D-2D31-A66DFA528942}"/>
              </a:ext>
            </a:extLst>
          </p:cNvPr>
          <p:cNvSpPr txBox="1"/>
          <p:nvPr/>
        </p:nvSpPr>
        <p:spPr>
          <a:xfrm>
            <a:off x="8476766" y="1675181"/>
            <a:ext cx="1261884" cy="461665"/>
          </a:xfrm>
          <a:prstGeom prst="rect">
            <a:avLst/>
          </a:prstGeom>
          <a:noFill/>
        </p:spPr>
        <p:txBody>
          <a:bodyPr wrap="none" rtlCol="0">
            <a:spAutoFit/>
          </a:bodyPr>
          <a:lstStyle/>
          <a:p>
            <a:pPr algn="l"/>
            <a:r>
              <a:rPr lang="en-IN" sz="2400" dirty="0"/>
              <a:t>OUTPUT</a:t>
            </a:r>
            <a:endParaRPr lang="en-US" sz="2400" dirty="0"/>
          </a:p>
        </p:txBody>
      </p:sp>
    </p:spTree>
    <p:extLst>
      <p:ext uri="{BB962C8B-B14F-4D97-AF65-F5344CB8AC3E}">
        <p14:creationId xmlns:p14="http://schemas.microsoft.com/office/powerpoint/2010/main" val="191756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AF2FAC-AADF-9EE7-30C1-0BA2BE314F8A}"/>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736130E7-9C40-8451-BD9C-6BCEC577737D}"/>
              </a:ext>
            </a:extLst>
          </p:cNvPr>
          <p:cNvSpPr>
            <a:spLocks noGrp="1"/>
          </p:cNvSpPr>
          <p:nvPr>
            <p:ph type="sldNum" sz="quarter" idx="12"/>
          </p:nvPr>
        </p:nvSpPr>
        <p:spPr/>
        <p:txBody>
          <a:bodyPr/>
          <a:lstStyle/>
          <a:p>
            <a:fld id="{441A8D1E-8532-435A-98F9-559545080182}" type="slidenum">
              <a:rPr lang="en-US" smtClean="0"/>
              <a:t>19</a:t>
            </a:fld>
            <a:endParaRPr lang="en-US"/>
          </a:p>
        </p:txBody>
      </p:sp>
      <p:pic>
        <p:nvPicPr>
          <p:cNvPr id="5" name="Picture 4">
            <a:extLst>
              <a:ext uri="{FF2B5EF4-FFF2-40B4-BE49-F238E27FC236}">
                <a16:creationId xmlns:a16="http://schemas.microsoft.com/office/drawing/2014/main" id="{F3153A52-C1DD-748E-CAF0-1CE12ABD5277}"/>
              </a:ext>
            </a:extLst>
          </p:cNvPr>
          <p:cNvPicPr>
            <a:picLocks noChangeAspect="1"/>
          </p:cNvPicPr>
          <p:nvPr/>
        </p:nvPicPr>
        <p:blipFill>
          <a:blip r:embed="rId2"/>
          <a:stretch>
            <a:fillRect/>
          </a:stretch>
        </p:blipFill>
        <p:spPr>
          <a:xfrm>
            <a:off x="1243584" y="975361"/>
            <a:ext cx="7918398" cy="5278932"/>
          </a:xfrm>
          <a:prstGeom prst="rect">
            <a:avLst/>
          </a:prstGeom>
        </p:spPr>
      </p:pic>
      <p:sp>
        <p:nvSpPr>
          <p:cNvPr id="6" name="TextBox 5">
            <a:extLst>
              <a:ext uri="{FF2B5EF4-FFF2-40B4-BE49-F238E27FC236}">
                <a16:creationId xmlns:a16="http://schemas.microsoft.com/office/drawing/2014/main" id="{AD2596DA-A6D0-0DB5-E317-AD4FA414022F}"/>
              </a:ext>
            </a:extLst>
          </p:cNvPr>
          <p:cNvSpPr txBox="1"/>
          <p:nvPr/>
        </p:nvSpPr>
        <p:spPr>
          <a:xfrm>
            <a:off x="4294022" y="372874"/>
            <a:ext cx="1242648" cy="461665"/>
          </a:xfrm>
          <a:prstGeom prst="rect">
            <a:avLst/>
          </a:prstGeom>
          <a:noFill/>
        </p:spPr>
        <p:txBody>
          <a:bodyPr wrap="none" rtlCol="0">
            <a:spAutoFit/>
          </a:bodyPr>
          <a:lstStyle/>
          <a:p>
            <a:pPr algn="l"/>
            <a:r>
              <a:rPr lang="en-IN" sz="2400" dirty="0"/>
              <a:t>OUTPUT</a:t>
            </a:r>
            <a:endParaRPr lang="en-US" sz="2400" dirty="0"/>
          </a:p>
        </p:txBody>
      </p:sp>
    </p:spTree>
    <p:extLst>
      <p:ext uri="{BB962C8B-B14F-4D97-AF65-F5344CB8AC3E}">
        <p14:creationId xmlns:p14="http://schemas.microsoft.com/office/powerpoint/2010/main" val="49154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A642CF-1E70-9ED5-AA6F-432CD4E17D4E}"/>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0DDACDBE-00D6-3C2F-E897-846A1D2C9DE6}"/>
              </a:ext>
            </a:extLst>
          </p:cNvPr>
          <p:cNvSpPr>
            <a:spLocks noGrp="1"/>
          </p:cNvSpPr>
          <p:nvPr>
            <p:ph type="sldNum" sz="quarter" idx="12"/>
          </p:nvPr>
        </p:nvSpPr>
        <p:spPr/>
        <p:txBody>
          <a:bodyPr/>
          <a:lstStyle/>
          <a:p>
            <a:fld id="{441A8D1E-8532-435A-98F9-559545080182}" type="slidenum">
              <a:rPr lang="en-US" smtClean="0"/>
              <a:t>2</a:t>
            </a:fld>
            <a:endParaRPr lang="en-US"/>
          </a:p>
        </p:txBody>
      </p:sp>
      <p:sp>
        <p:nvSpPr>
          <p:cNvPr id="4" name="TextBox 3">
            <a:extLst>
              <a:ext uri="{FF2B5EF4-FFF2-40B4-BE49-F238E27FC236}">
                <a16:creationId xmlns:a16="http://schemas.microsoft.com/office/drawing/2014/main" id="{1C419DE4-92DC-D6BB-614C-92809FBA60A8}"/>
              </a:ext>
            </a:extLst>
          </p:cNvPr>
          <p:cNvSpPr txBox="1"/>
          <p:nvPr/>
        </p:nvSpPr>
        <p:spPr>
          <a:xfrm>
            <a:off x="159716" y="311067"/>
            <a:ext cx="11872568" cy="461665"/>
          </a:xfrm>
          <a:prstGeom prst="rect">
            <a:avLst/>
          </a:prstGeom>
          <a:noFill/>
        </p:spPr>
        <p:txBody>
          <a:bodyPr wrap="square" rtlCol="0">
            <a:spAutoFit/>
          </a:bodyPr>
          <a:lstStyle/>
          <a:p>
            <a:pPr algn="ctr"/>
            <a:r>
              <a:rPr lang="en-IN" sz="2400" b="1" dirty="0">
                <a:solidFill>
                  <a:srgbClr val="FF0000"/>
                </a:solidFill>
              </a:rPr>
              <a:t>CONTENTS</a:t>
            </a:r>
            <a:endParaRPr lang="en-US" sz="2400" b="1" dirty="0">
              <a:solidFill>
                <a:srgbClr val="FF0000"/>
              </a:solidFill>
            </a:endParaRPr>
          </a:p>
        </p:txBody>
      </p:sp>
      <p:sp>
        <p:nvSpPr>
          <p:cNvPr id="5" name="TextBox 4">
            <a:extLst>
              <a:ext uri="{FF2B5EF4-FFF2-40B4-BE49-F238E27FC236}">
                <a16:creationId xmlns:a16="http://schemas.microsoft.com/office/drawing/2014/main" id="{3AA31F43-F8DA-0635-B33F-A47D03B16959}"/>
              </a:ext>
            </a:extLst>
          </p:cNvPr>
          <p:cNvSpPr txBox="1"/>
          <p:nvPr/>
        </p:nvSpPr>
        <p:spPr>
          <a:xfrm>
            <a:off x="4730658" y="892455"/>
            <a:ext cx="2730684" cy="5816977"/>
          </a:xfrm>
          <a:prstGeom prst="rect">
            <a:avLst/>
          </a:prstGeom>
          <a:noFill/>
        </p:spPr>
        <p:txBody>
          <a:bodyPr wrap="none" rtlCol="0">
            <a:spAutoFit/>
          </a:bodyPr>
          <a:lstStyle/>
          <a:p>
            <a:pPr marL="285750" indent="-285750" algn="l">
              <a:buFont typeface="Wingdings" panose="05000000000000000000" pitchFamily="2" charset="2"/>
              <a:buChar char="v"/>
            </a:pPr>
            <a:r>
              <a:rPr lang="en-IN" b="1" dirty="0">
                <a:solidFill>
                  <a:srgbClr val="C00000"/>
                </a:solidFill>
              </a:rPr>
              <a:t>ABSTRACT </a:t>
            </a:r>
          </a:p>
          <a:p>
            <a:pPr marL="285750" indent="-285750" algn="l">
              <a:buFont typeface="Wingdings" panose="05000000000000000000" pitchFamily="2" charset="2"/>
              <a:buChar char="v"/>
            </a:pPr>
            <a:r>
              <a:rPr lang="en-IN" b="1" dirty="0">
                <a:solidFill>
                  <a:srgbClr val="C00000"/>
                </a:solidFill>
              </a:rPr>
              <a:t>INTRODUCTION</a:t>
            </a:r>
          </a:p>
          <a:p>
            <a:pPr marL="285750" indent="-285750" algn="l">
              <a:buFont typeface="Wingdings" panose="05000000000000000000" pitchFamily="2" charset="2"/>
              <a:buChar char="v"/>
            </a:pPr>
            <a:r>
              <a:rPr lang="en-IN" b="1" dirty="0">
                <a:solidFill>
                  <a:srgbClr val="C00000"/>
                </a:solidFill>
              </a:rPr>
              <a:t>REQUIREMENTS</a:t>
            </a:r>
          </a:p>
          <a:p>
            <a:pPr marL="285750" indent="-285750" algn="l">
              <a:buFont typeface="Wingdings" panose="05000000000000000000" pitchFamily="2" charset="2"/>
              <a:buChar char="v"/>
            </a:pPr>
            <a:r>
              <a:rPr lang="en-IN" b="1" dirty="0">
                <a:solidFill>
                  <a:srgbClr val="C00000"/>
                </a:solidFill>
              </a:rPr>
              <a:t>SET UP APPLICATION</a:t>
            </a:r>
          </a:p>
          <a:p>
            <a:pPr marL="285750" indent="-285750" algn="l">
              <a:buFont typeface="Wingdings" panose="05000000000000000000" pitchFamily="2" charset="2"/>
              <a:buChar char="v"/>
            </a:pPr>
            <a:r>
              <a:rPr lang="en-IN" b="1" dirty="0">
                <a:solidFill>
                  <a:srgbClr val="C00000"/>
                </a:solidFill>
              </a:rPr>
              <a:t>INSTALLATION  STEPS</a:t>
            </a:r>
          </a:p>
          <a:p>
            <a:pPr marL="285750" indent="-285750" algn="l">
              <a:buFont typeface="Wingdings" panose="05000000000000000000" pitchFamily="2" charset="2"/>
              <a:buChar char="v"/>
            </a:pPr>
            <a:r>
              <a:rPr lang="en-IN" b="1" dirty="0">
                <a:solidFill>
                  <a:srgbClr val="C00000"/>
                </a:solidFill>
              </a:rPr>
              <a:t>EXISTING SYSTEM</a:t>
            </a:r>
          </a:p>
          <a:p>
            <a:pPr marL="285750" indent="-285750" algn="l">
              <a:buFont typeface="Wingdings" panose="05000000000000000000" pitchFamily="2" charset="2"/>
              <a:buChar char="v"/>
            </a:pPr>
            <a:r>
              <a:rPr lang="en-IN" b="1" dirty="0">
                <a:solidFill>
                  <a:srgbClr val="C00000"/>
                </a:solidFill>
              </a:rPr>
              <a:t>DISADVANTAGES</a:t>
            </a:r>
          </a:p>
          <a:p>
            <a:pPr marL="285750" indent="-285750" algn="l">
              <a:buFont typeface="Wingdings" panose="05000000000000000000" pitchFamily="2" charset="2"/>
              <a:buChar char="v"/>
            </a:pPr>
            <a:r>
              <a:rPr lang="en-US" b="1" dirty="0">
                <a:solidFill>
                  <a:srgbClr val="C00000"/>
                </a:solidFill>
              </a:rPr>
              <a:t>PROPOSED </a:t>
            </a:r>
            <a:r>
              <a:rPr lang="en-IN" b="1" dirty="0">
                <a:solidFill>
                  <a:srgbClr val="C00000"/>
                </a:solidFill>
              </a:rPr>
              <a:t>WORK</a:t>
            </a:r>
          </a:p>
          <a:p>
            <a:pPr marL="285750" indent="-285750" algn="l">
              <a:buFont typeface="Wingdings" panose="05000000000000000000" pitchFamily="2" charset="2"/>
              <a:buChar char="v"/>
            </a:pPr>
            <a:r>
              <a:rPr lang="en-IN" b="1" dirty="0">
                <a:solidFill>
                  <a:srgbClr val="C00000"/>
                </a:solidFill>
              </a:rPr>
              <a:t>ADVANTAGES</a:t>
            </a:r>
          </a:p>
          <a:p>
            <a:pPr marL="285750" indent="-285750" algn="l">
              <a:buFont typeface="Wingdings" panose="05000000000000000000" pitchFamily="2" charset="2"/>
              <a:buChar char="v"/>
            </a:pPr>
            <a:r>
              <a:rPr lang="en-IN" b="1" dirty="0">
                <a:solidFill>
                  <a:srgbClr val="C00000"/>
                </a:solidFill>
              </a:rPr>
              <a:t>ALGORITHM</a:t>
            </a:r>
          </a:p>
          <a:p>
            <a:pPr marL="285750" indent="-285750" algn="l">
              <a:buFont typeface="Wingdings" panose="05000000000000000000" pitchFamily="2" charset="2"/>
              <a:buChar char="v"/>
            </a:pPr>
            <a:r>
              <a:rPr lang="en-IN" b="1" dirty="0">
                <a:solidFill>
                  <a:srgbClr val="C00000"/>
                </a:solidFill>
              </a:rPr>
              <a:t>SYSTEM ARCHITECTURE</a:t>
            </a:r>
          </a:p>
          <a:p>
            <a:pPr marL="285750" indent="-285750" algn="l">
              <a:buFont typeface="Wingdings" panose="05000000000000000000" pitchFamily="2" charset="2"/>
              <a:buChar char="v"/>
            </a:pPr>
            <a:r>
              <a:rPr lang="en-IN" b="1" dirty="0">
                <a:solidFill>
                  <a:srgbClr val="C00000"/>
                </a:solidFill>
              </a:rPr>
              <a:t>METHODOLOGY</a:t>
            </a:r>
          </a:p>
          <a:p>
            <a:pPr marL="285750" indent="-285750" algn="l">
              <a:buFont typeface="Wingdings" panose="05000000000000000000" pitchFamily="2" charset="2"/>
              <a:buChar char="v"/>
            </a:pPr>
            <a:r>
              <a:rPr lang="en-IN" b="1" dirty="0">
                <a:solidFill>
                  <a:srgbClr val="C00000"/>
                </a:solidFill>
              </a:rPr>
              <a:t>DATA SET</a:t>
            </a:r>
          </a:p>
          <a:p>
            <a:pPr marL="285750" indent="-285750" algn="l">
              <a:buFont typeface="Wingdings" panose="05000000000000000000" pitchFamily="2" charset="2"/>
              <a:buChar char="v"/>
            </a:pPr>
            <a:r>
              <a:rPr lang="en-IN" b="1" dirty="0">
                <a:solidFill>
                  <a:srgbClr val="C00000"/>
                </a:solidFill>
              </a:rPr>
              <a:t>OUTPUT</a:t>
            </a:r>
          </a:p>
          <a:p>
            <a:pPr marL="285750" indent="-285750" algn="l">
              <a:buFont typeface="Wingdings" panose="05000000000000000000" pitchFamily="2" charset="2"/>
              <a:buChar char="v"/>
            </a:pPr>
            <a:r>
              <a:rPr lang="en-IN" b="1" dirty="0">
                <a:solidFill>
                  <a:srgbClr val="C00000"/>
                </a:solidFill>
              </a:rPr>
              <a:t>CONCLUSION </a:t>
            </a:r>
          </a:p>
          <a:p>
            <a:pPr marL="285750" indent="-285750" algn="l">
              <a:buFont typeface="Wingdings" panose="05000000000000000000" pitchFamily="2" charset="2"/>
              <a:buChar char="v"/>
            </a:pPr>
            <a:r>
              <a:rPr lang="en-IN" b="1" dirty="0">
                <a:solidFill>
                  <a:srgbClr val="C00000"/>
                </a:solidFill>
              </a:rPr>
              <a:t>FUTURE SCOPE</a:t>
            </a:r>
          </a:p>
          <a:p>
            <a:pPr marL="285750" indent="-285750" algn="l">
              <a:buFont typeface="Wingdings" panose="05000000000000000000" pitchFamily="2" charset="2"/>
              <a:buChar char="v"/>
            </a:pPr>
            <a:r>
              <a:rPr lang="en-IN" b="1" dirty="0">
                <a:solidFill>
                  <a:srgbClr val="C00000"/>
                </a:solidFill>
              </a:rPr>
              <a:t>LITERATURE SURVEY</a:t>
            </a:r>
          </a:p>
          <a:p>
            <a:pPr marL="285750" indent="-285750" algn="l">
              <a:buFont typeface="Wingdings" panose="05000000000000000000" pitchFamily="2" charset="2"/>
              <a:buChar char="v"/>
            </a:pPr>
            <a:r>
              <a:rPr lang="en-IN" b="1" dirty="0">
                <a:solidFill>
                  <a:srgbClr val="C00000"/>
                </a:solidFill>
              </a:rPr>
              <a:t>REFERENCES </a:t>
            </a:r>
          </a:p>
          <a:p>
            <a:pPr algn="l"/>
            <a:endParaRPr lang="en-IN" sz="2400" b="1" dirty="0"/>
          </a:p>
          <a:p>
            <a:pPr algn="l"/>
            <a:endParaRPr lang="en-US" sz="2400" b="1" dirty="0"/>
          </a:p>
        </p:txBody>
      </p:sp>
    </p:spTree>
    <p:extLst>
      <p:ext uri="{BB962C8B-B14F-4D97-AF65-F5344CB8AC3E}">
        <p14:creationId xmlns:p14="http://schemas.microsoft.com/office/powerpoint/2010/main" val="2014009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E7D563-D277-3417-90D1-F7632EBC0E43}"/>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7EDE5A5A-AC92-A759-CA3A-18F92DC04388}"/>
              </a:ext>
            </a:extLst>
          </p:cNvPr>
          <p:cNvSpPr>
            <a:spLocks noGrp="1"/>
          </p:cNvSpPr>
          <p:nvPr>
            <p:ph type="sldNum" sz="quarter" idx="12"/>
          </p:nvPr>
        </p:nvSpPr>
        <p:spPr/>
        <p:txBody>
          <a:bodyPr/>
          <a:lstStyle/>
          <a:p>
            <a:fld id="{441A8D1E-8532-435A-98F9-559545080182}" type="slidenum">
              <a:rPr lang="en-US" smtClean="0"/>
              <a:t>20</a:t>
            </a:fld>
            <a:endParaRPr lang="en-US"/>
          </a:p>
        </p:txBody>
      </p:sp>
      <p:sp>
        <p:nvSpPr>
          <p:cNvPr id="5" name="TextBox 4">
            <a:extLst>
              <a:ext uri="{FF2B5EF4-FFF2-40B4-BE49-F238E27FC236}">
                <a16:creationId xmlns:a16="http://schemas.microsoft.com/office/drawing/2014/main" id="{3E384C0A-6A70-0ED2-036C-06F2F867C06D}"/>
              </a:ext>
            </a:extLst>
          </p:cNvPr>
          <p:cNvSpPr txBox="1"/>
          <p:nvPr/>
        </p:nvSpPr>
        <p:spPr>
          <a:xfrm>
            <a:off x="2688946" y="243240"/>
            <a:ext cx="6097218" cy="461665"/>
          </a:xfrm>
          <a:prstGeom prst="rect">
            <a:avLst/>
          </a:prstGeom>
          <a:noFill/>
        </p:spPr>
        <p:txBody>
          <a:bodyPr wrap="square">
            <a:spAutoFit/>
          </a:bodyPr>
          <a:lstStyle/>
          <a:p>
            <a:pPr algn="ctr"/>
            <a:r>
              <a:rPr lang="en-US" sz="2400" b="1" i="1" dirty="0"/>
              <a:t>CONCLUSION</a:t>
            </a:r>
            <a:r>
              <a:rPr lang="en-US" dirty="0"/>
              <a:t> </a:t>
            </a:r>
          </a:p>
        </p:txBody>
      </p:sp>
      <p:sp>
        <p:nvSpPr>
          <p:cNvPr id="7" name="TextBox 6">
            <a:extLst>
              <a:ext uri="{FF2B5EF4-FFF2-40B4-BE49-F238E27FC236}">
                <a16:creationId xmlns:a16="http://schemas.microsoft.com/office/drawing/2014/main" id="{270ED386-0B86-F9EE-7DD6-733F94AF5C2F}"/>
              </a:ext>
            </a:extLst>
          </p:cNvPr>
          <p:cNvSpPr txBox="1"/>
          <p:nvPr/>
        </p:nvSpPr>
        <p:spPr>
          <a:xfrm>
            <a:off x="624230" y="790042"/>
            <a:ext cx="10841126" cy="512294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solidFill>
                  <a:schemeClr val="accent1"/>
                </a:solidFill>
              </a:rPr>
              <a:t>In conclusion, the provided Flask web application demonstrates the use of machine learning techniques for forest fire risk prediction. The application utilizes a pre-trained classification model to predict the risk of a forest fire based on input features such as Temperature, Wind Speed, and FFMC (Fine Fuel Moisture Code).</a:t>
            </a:r>
          </a:p>
          <a:p>
            <a:pPr marL="342900" indent="-342900">
              <a:lnSpc>
                <a:spcPct val="150000"/>
              </a:lnSpc>
              <a:buFont typeface="Arial" panose="020B0604020202020204" pitchFamily="34" charset="0"/>
              <a:buChar char="•"/>
            </a:pPr>
            <a:r>
              <a:rPr lang="en-US" sz="2000" dirty="0">
                <a:solidFill>
                  <a:srgbClr val="CC66FF"/>
                </a:solidFill>
              </a:rPr>
              <a:t>These visualizations can aid in better understanding and interpreting the results, making the application more user-friendly and informative.</a:t>
            </a:r>
          </a:p>
          <a:p>
            <a:pPr marL="342900" indent="-342900">
              <a:lnSpc>
                <a:spcPct val="150000"/>
              </a:lnSpc>
              <a:buFont typeface="Arial" panose="020B0604020202020204" pitchFamily="34" charset="0"/>
              <a:buChar char="•"/>
            </a:pPr>
            <a:r>
              <a:rPr lang="en-US" sz="2000" dirty="0">
                <a:solidFill>
                  <a:srgbClr val="FF0000"/>
                </a:solidFill>
              </a:rPr>
              <a:t>The web framework and the integration of various Python libraries, such as NumPy, Pandas, and Matplotlib, demonstrate the versatility and power of Python in building end-to-end machine learning solutions.</a:t>
            </a:r>
          </a:p>
          <a:p>
            <a:pPr marL="342900" indent="-342900">
              <a:lnSpc>
                <a:spcPct val="150000"/>
              </a:lnSpc>
              <a:buFont typeface="Arial" panose="020B0604020202020204" pitchFamily="34" charset="0"/>
              <a:buChar char="•"/>
            </a:pPr>
            <a:r>
              <a:rPr lang="en-US" sz="2000" dirty="0">
                <a:solidFill>
                  <a:schemeClr val="accent3">
                    <a:lumMod val="50000"/>
                  </a:schemeClr>
                </a:solidFill>
              </a:rPr>
              <a:t> Overall, this Flask application showcases the practical application of machine learning techniques in addressing real-world challenges, such as forest fire risk prediction.</a:t>
            </a:r>
          </a:p>
        </p:txBody>
      </p:sp>
    </p:spTree>
    <p:extLst>
      <p:ext uri="{BB962C8B-B14F-4D97-AF65-F5344CB8AC3E}">
        <p14:creationId xmlns:p14="http://schemas.microsoft.com/office/powerpoint/2010/main" val="2510741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17B861-9B22-7C84-CCF5-ADFB676D8097}"/>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1FED477A-2600-77EA-9624-D86EEE9EF50F}"/>
              </a:ext>
            </a:extLst>
          </p:cNvPr>
          <p:cNvSpPr>
            <a:spLocks noGrp="1"/>
          </p:cNvSpPr>
          <p:nvPr>
            <p:ph type="sldNum" sz="quarter" idx="12"/>
          </p:nvPr>
        </p:nvSpPr>
        <p:spPr/>
        <p:txBody>
          <a:bodyPr/>
          <a:lstStyle/>
          <a:p>
            <a:fld id="{441A8D1E-8532-435A-98F9-559545080182}" type="slidenum">
              <a:rPr lang="en-US" smtClean="0"/>
              <a:t>21</a:t>
            </a:fld>
            <a:endParaRPr lang="en-US"/>
          </a:p>
        </p:txBody>
      </p:sp>
      <p:sp>
        <p:nvSpPr>
          <p:cNvPr id="5" name="TextBox 4">
            <a:extLst>
              <a:ext uri="{FF2B5EF4-FFF2-40B4-BE49-F238E27FC236}">
                <a16:creationId xmlns:a16="http://schemas.microsoft.com/office/drawing/2014/main" id="{9933FAE3-D915-3DF2-C8A8-FD904E807BFD}"/>
              </a:ext>
            </a:extLst>
          </p:cNvPr>
          <p:cNvSpPr txBox="1"/>
          <p:nvPr/>
        </p:nvSpPr>
        <p:spPr>
          <a:xfrm>
            <a:off x="146304" y="342029"/>
            <a:ext cx="11850624" cy="461665"/>
          </a:xfrm>
          <a:prstGeom prst="rect">
            <a:avLst/>
          </a:prstGeom>
          <a:noFill/>
        </p:spPr>
        <p:txBody>
          <a:bodyPr wrap="square">
            <a:spAutoFit/>
          </a:bodyPr>
          <a:lstStyle/>
          <a:p>
            <a:pPr algn="ctr"/>
            <a:r>
              <a:rPr lang="en-US" sz="2400" b="1" i="1" dirty="0">
                <a:solidFill>
                  <a:schemeClr val="accent3">
                    <a:lumMod val="50000"/>
                  </a:schemeClr>
                </a:solidFill>
              </a:rPr>
              <a:t>FUTURE SCOPE</a:t>
            </a:r>
          </a:p>
        </p:txBody>
      </p:sp>
      <p:sp>
        <p:nvSpPr>
          <p:cNvPr id="7" name="TextBox 6">
            <a:extLst>
              <a:ext uri="{FF2B5EF4-FFF2-40B4-BE49-F238E27FC236}">
                <a16:creationId xmlns:a16="http://schemas.microsoft.com/office/drawing/2014/main" id="{D65FCC7F-E33D-B496-BC6F-7DFD6AF2DEF6}"/>
              </a:ext>
            </a:extLst>
          </p:cNvPr>
          <p:cNvSpPr txBox="1"/>
          <p:nvPr/>
        </p:nvSpPr>
        <p:spPr>
          <a:xfrm>
            <a:off x="2411771" y="1527091"/>
            <a:ext cx="6097218" cy="28050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solidFill>
                  <a:srgbClr val="00B0F0"/>
                </a:solidFill>
              </a:rPr>
              <a:t>Model Improvement</a:t>
            </a:r>
          </a:p>
          <a:p>
            <a:pPr marL="285750" indent="-285750">
              <a:lnSpc>
                <a:spcPct val="150000"/>
              </a:lnSpc>
              <a:buFont typeface="Arial" panose="020B0604020202020204" pitchFamily="34" charset="0"/>
              <a:buChar char="•"/>
            </a:pPr>
            <a:r>
              <a:rPr lang="en-US" sz="2400" dirty="0">
                <a:solidFill>
                  <a:srgbClr val="00B0F0"/>
                </a:solidFill>
              </a:rPr>
              <a:t>Real-time Data Integration</a:t>
            </a:r>
          </a:p>
          <a:p>
            <a:pPr marL="285750" indent="-285750">
              <a:lnSpc>
                <a:spcPct val="150000"/>
              </a:lnSpc>
              <a:buFont typeface="Arial" panose="020B0604020202020204" pitchFamily="34" charset="0"/>
              <a:buChar char="•"/>
            </a:pPr>
            <a:r>
              <a:rPr lang="en-US" sz="2400" dirty="0">
                <a:solidFill>
                  <a:srgbClr val="00B0F0"/>
                </a:solidFill>
              </a:rPr>
              <a:t>Geospatial Visualization</a:t>
            </a:r>
          </a:p>
          <a:p>
            <a:pPr marL="285750" indent="-285750">
              <a:lnSpc>
                <a:spcPct val="150000"/>
              </a:lnSpc>
              <a:buFont typeface="Arial" panose="020B0604020202020204" pitchFamily="34" charset="0"/>
              <a:buChar char="•"/>
            </a:pPr>
            <a:r>
              <a:rPr lang="en-US" sz="2400" dirty="0">
                <a:solidFill>
                  <a:srgbClr val="00B0F0"/>
                </a:solidFill>
              </a:rPr>
              <a:t>Scalability and Deployment</a:t>
            </a:r>
          </a:p>
          <a:p>
            <a:pPr marL="285750" indent="-285750">
              <a:lnSpc>
                <a:spcPct val="150000"/>
              </a:lnSpc>
              <a:buFont typeface="Arial" panose="020B0604020202020204" pitchFamily="34" charset="0"/>
              <a:buChar char="•"/>
            </a:pPr>
            <a:r>
              <a:rPr lang="en-US" sz="2400" dirty="0">
                <a:solidFill>
                  <a:srgbClr val="00B0F0"/>
                </a:solidFill>
              </a:rPr>
              <a:t>User Interface Enhancements</a:t>
            </a:r>
            <a:endParaRPr lang="en-US" dirty="0">
              <a:solidFill>
                <a:srgbClr val="00B0F0"/>
              </a:solidFill>
            </a:endParaRPr>
          </a:p>
        </p:txBody>
      </p:sp>
    </p:spTree>
    <p:extLst>
      <p:ext uri="{BB962C8B-B14F-4D97-AF65-F5344CB8AC3E}">
        <p14:creationId xmlns:p14="http://schemas.microsoft.com/office/powerpoint/2010/main" val="2357430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2B1728-D8F4-8EDD-9603-F801B564D4EC}"/>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37A40E1E-00B1-7D6E-7340-4690B358E613}"/>
              </a:ext>
            </a:extLst>
          </p:cNvPr>
          <p:cNvSpPr>
            <a:spLocks noGrp="1"/>
          </p:cNvSpPr>
          <p:nvPr>
            <p:ph type="sldNum" sz="quarter" idx="12"/>
          </p:nvPr>
        </p:nvSpPr>
        <p:spPr/>
        <p:txBody>
          <a:bodyPr/>
          <a:lstStyle/>
          <a:p>
            <a:fld id="{441A8D1E-8532-435A-98F9-559545080182}" type="slidenum">
              <a:rPr lang="en-US" smtClean="0"/>
              <a:t>22</a:t>
            </a:fld>
            <a:endParaRPr lang="en-US"/>
          </a:p>
        </p:txBody>
      </p:sp>
      <p:sp>
        <p:nvSpPr>
          <p:cNvPr id="4" name="TextBox 3">
            <a:extLst>
              <a:ext uri="{FF2B5EF4-FFF2-40B4-BE49-F238E27FC236}">
                <a16:creationId xmlns:a16="http://schemas.microsoft.com/office/drawing/2014/main" id="{26A7D751-4DB4-5733-F1C8-48BCBB1B1C4E}"/>
              </a:ext>
            </a:extLst>
          </p:cNvPr>
          <p:cNvSpPr txBox="1"/>
          <p:nvPr/>
        </p:nvSpPr>
        <p:spPr>
          <a:xfrm>
            <a:off x="2706625" y="299923"/>
            <a:ext cx="5332781" cy="584775"/>
          </a:xfrm>
          <a:prstGeom prst="rect">
            <a:avLst/>
          </a:prstGeom>
          <a:noFill/>
        </p:spPr>
        <p:txBody>
          <a:bodyPr wrap="square" rtlCol="0">
            <a:spAutoFit/>
          </a:bodyPr>
          <a:lstStyle/>
          <a:p>
            <a:pPr algn="ctr"/>
            <a:r>
              <a:rPr lang="en-IN" dirty="0"/>
              <a:t>	</a:t>
            </a:r>
            <a:r>
              <a:rPr lang="en-IN" sz="3200" b="1" dirty="0"/>
              <a:t>LITERATURE SURVEY </a:t>
            </a:r>
            <a:endParaRPr lang="en-US" b="1" dirty="0"/>
          </a:p>
        </p:txBody>
      </p:sp>
      <p:sp>
        <p:nvSpPr>
          <p:cNvPr id="5" name="TextBox 4">
            <a:extLst>
              <a:ext uri="{FF2B5EF4-FFF2-40B4-BE49-F238E27FC236}">
                <a16:creationId xmlns:a16="http://schemas.microsoft.com/office/drawing/2014/main" id="{A8468CF2-C7A2-3C1C-8C56-D00C50C3D7A1}"/>
              </a:ext>
            </a:extLst>
          </p:cNvPr>
          <p:cNvSpPr txBox="1"/>
          <p:nvPr/>
        </p:nvSpPr>
        <p:spPr>
          <a:xfrm>
            <a:off x="360882" y="1016813"/>
            <a:ext cx="11470235" cy="50210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solidFill>
                  <a:schemeClr val="accent2"/>
                </a:solidFill>
              </a:rPr>
              <a:t>The main aim of Prediction of forest fire expected to reduce the collision of forest fire in the future.</a:t>
            </a:r>
          </a:p>
          <a:p>
            <a:pPr>
              <a:lnSpc>
                <a:spcPct val="150000"/>
              </a:lnSpc>
            </a:pPr>
            <a:endParaRPr lang="en-US" sz="2400" dirty="0">
              <a:solidFill>
                <a:schemeClr val="accent2">
                  <a:lumMod val="60000"/>
                  <a:lumOff val="40000"/>
                </a:schemeClr>
              </a:solidFill>
            </a:endParaRPr>
          </a:p>
          <a:p>
            <a:pPr marL="285750" indent="-285750">
              <a:lnSpc>
                <a:spcPct val="150000"/>
              </a:lnSpc>
              <a:buFont typeface="Arial" panose="020B0604020202020204" pitchFamily="34" charset="0"/>
              <a:buChar char="•"/>
            </a:pPr>
            <a:r>
              <a:rPr lang="en-US" sz="2400" dirty="0">
                <a:solidFill>
                  <a:srgbClr val="00B050"/>
                </a:solidFill>
              </a:rPr>
              <a:t>The forest fires that are occurring in the forest region or wild land and are uncontrolled fires and cause significant and more damage to human and natural resources, which are one of the most dangerous disaster to the ecological environment .</a:t>
            </a:r>
          </a:p>
          <a:p>
            <a:pPr>
              <a:lnSpc>
                <a:spcPct val="150000"/>
              </a:lnSpc>
            </a:pPr>
            <a:endParaRPr lang="en-US" sz="2400" dirty="0">
              <a:solidFill>
                <a:srgbClr val="92D050"/>
              </a:solidFill>
            </a:endParaRPr>
          </a:p>
          <a:p>
            <a:pPr marL="285750" indent="-285750">
              <a:lnSpc>
                <a:spcPct val="150000"/>
              </a:lnSpc>
              <a:buFont typeface="Arial" panose="020B0604020202020204" pitchFamily="34" charset="0"/>
              <a:buChar char="•"/>
            </a:pPr>
            <a:r>
              <a:rPr lang="en-US" sz="2400" dirty="0">
                <a:solidFill>
                  <a:schemeClr val="accent6">
                    <a:lumMod val="50000"/>
                  </a:schemeClr>
                </a:solidFill>
              </a:rPr>
              <a:t>Nowadays, Forest fires became one of the major important problems that cause huge damages to several areas around the globe.</a:t>
            </a:r>
          </a:p>
        </p:txBody>
      </p:sp>
      <p:pic>
        <p:nvPicPr>
          <p:cNvPr id="6" name="Picture 5">
            <a:extLst>
              <a:ext uri="{FF2B5EF4-FFF2-40B4-BE49-F238E27FC236}">
                <a16:creationId xmlns:a16="http://schemas.microsoft.com/office/drawing/2014/main" id="{4A0FB6F4-41C7-4B5A-D870-502BFDB1A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1962291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AC1042F-AEA7-38BE-2E1D-68624EE9CD7B}"/>
              </a:ext>
            </a:extLst>
          </p:cNvPr>
          <p:cNvSpPr>
            <a:spLocks noGrp="1"/>
          </p:cNvSpPr>
          <p:nvPr>
            <p:ph type="ftr" sz="quarter" idx="11"/>
          </p:nvPr>
        </p:nvSpPr>
        <p:spPr/>
        <p:txBody>
          <a:bodyPr/>
          <a:lstStyle/>
          <a:p>
            <a:r>
              <a:rPr lang="en-US" dirty="0"/>
              <a:t>Dept. of Computer Science &amp; Engineering, SVIT, Anantapur</a:t>
            </a:r>
          </a:p>
        </p:txBody>
      </p:sp>
      <p:sp>
        <p:nvSpPr>
          <p:cNvPr id="4" name="Slide Number Placeholder 3">
            <a:extLst>
              <a:ext uri="{FF2B5EF4-FFF2-40B4-BE49-F238E27FC236}">
                <a16:creationId xmlns:a16="http://schemas.microsoft.com/office/drawing/2014/main" id="{CE2554C8-8C80-69FD-50C3-0C04E4BF749E}"/>
              </a:ext>
            </a:extLst>
          </p:cNvPr>
          <p:cNvSpPr>
            <a:spLocks noGrp="1"/>
          </p:cNvSpPr>
          <p:nvPr>
            <p:ph type="sldNum" sz="quarter" idx="12"/>
          </p:nvPr>
        </p:nvSpPr>
        <p:spPr/>
        <p:txBody>
          <a:bodyPr/>
          <a:lstStyle/>
          <a:p>
            <a:fld id="{441A8D1E-8532-435A-98F9-559545080182}" type="slidenum">
              <a:rPr lang="en-US" smtClean="0"/>
              <a:t>23</a:t>
            </a:fld>
            <a:endParaRPr lang="en-US"/>
          </a:p>
        </p:txBody>
      </p:sp>
      <p:sp>
        <p:nvSpPr>
          <p:cNvPr id="2" name="Title 1">
            <a:extLst>
              <a:ext uri="{FF2B5EF4-FFF2-40B4-BE49-F238E27FC236}">
                <a16:creationId xmlns:a16="http://schemas.microsoft.com/office/drawing/2014/main" id="{1C2EEE3A-E08C-0F07-DC15-F0158AE4E690}"/>
              </a:ext>
            </a:extLst>
          </p:cNvPr>
          <p:cNvSpPr>
            <a:spLocks noGrp="1"/>
          </p:cNvSpPr>
          <p:nvPr>
            <p:ph type="title" idx="4294967295"/>
          </p:nvPr>
        </p:nvSpPr>
        <p:spPr>
          <a:xfrm>
            <a:off x="0" y="544450"/>
            <a:ext cx="9900458" cy="611188"/>
          </a:xfrm>
        </p:spPr>
        <p:txBody>
          <a:bodyPr>
            <a:normAutofit/>
          </a:bodyPr>
          <a:lstStyle/>
          <a:p>
            <a:r>
              <a:rPr lang="en-IN" sz="2000" b="1" dirty="0">
                <a:solidFill>
                  <a:schemeClr val="tx1"/>
                </a:solidFill>
                <a:latin typeface="Times New Roman" panose="02020603050405020304" pitchFamily="18" charset="0"/>
                <a:cs typeface="Times New Roman" panose="02020603050405020304" pitchFamily="18" charset="0"/>
              </a:rPr>
              <a:t>                                                                        </a:t>
            </a:r>
            <a:r>
              <a:rPr lang="en-IN" sz="2800" b="1" dirty="0">
                <a:solidFill>
                  <a:schemeClr val="tx1"/>
                </a:solidFill>
                <a:latin typeface="Times New Roman" panose="02020603050405020304" pitchFamily="18" charset="0"/>
                <a:cs typeface="Times New Roman" panose="02020603050405020304" pitchFamily="18" charset="0"/>
              </a:rPr>
              <a:t> REFERENCES</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A54058-C68C-F3F6-0555-AC4EA8A1B119}"/>
              </a:ext>
            </a:extLst>
          </p:cNvPr>
          <p:cNvSpPr>
            <a:spLocks noGrp="1"/>
          </p:cNvSpPr>
          <p:nvPr>
            <p:ph idx="4294967295"/>
          </p:nvPr>
        </p:nvSpPr>
        <p:spPr>
          <a:xfrm>
            <a:off x="395021" y="1489076"/>
            <a:ext cx="11214201" cy="4224096"/>
          </a:xfrm>
        </p:spPr>
        <p:txBody>
          <a:bodyPr>
            <a:normAutofit fontScale="92500" lnSpcReduction="20000"/>
          </a:bodyPr>
          <a:lstStyle/>
          <a:p>
            <a:pPr algn="just">
              <a:buFont typeface="Arial" panose="020B0604020202020204" pitchFamily="34" charset="0"/>
              <a:buChar char="•"/>
            </a:pPr>
            <a:r>
              <a:rPr lang="en-US" dirty="0"/>
              <a:t>Cortez, P., &amp; Morais, A. D. (2007). A data mining approach to predict forest fires using meteorological data. Proceedings of the 13th Portuguese Conference on Artificial Intelligence (EPIA 2007), 512-523.</a:t>
            </a:r>
          </a:p>
          <a:p>
            <a:pPr algn="just">
              <a:buFont typeface="Arial" panose="020B0604020202020204" pitchFamily="34" charset="0"/>
              <a:buChar char="•"/>
            </a:pPr>
            <a:r>
              <a:rPr lang="en-US" dirty="0"/>
              <a:t>Rodrigues, M., &amp; de la Riva, J. (2014). An insight into machine learning algorithms to model human-caused wildfire occurrence. Environmental Modelling &amp; Software, 57, 192-201. </a:t>
            </a:r>
          </a:p>
          <a:p>
            <a:pPr algn="just">
              <a:buFont typeface="Arial" panose="020B0604020202020204" pitchFamily="34" charset="0"/>
              <a:buChar char="•"/>
            </a:pPr>
            <a:r>
              <a:rPr lang="en-US" dirty="0"/>
              <a:t>Sayad, Y. O., Mousannif, H., &amp; Al Moatassime, H. (2019). Predicting forest fire risk using wavelet transform and fuzzy neural networks. Journal of Theoretical and Applied Information Technology, 97(5), 1478-1488.</a:t>
            </a:r>
          </a:p>
          <a:p>
            <a:pPr algn="just">
              <a:buFont typeface="Arial" panose="020B0604020202020204" pitchFamily="34" charset="0"/>
              <a:buChar char="•"/>
            </a:pPr>
            <a:r>
              <a:rPr lang="en-US" dirty="0"/>
              <a:t>Vakalis, D., Sarimveis, H., Kiranoudis, C. T., Alexandridis, A., &amp; Bafas, G. (2004). A GIS based operational system for wildland fire crisis management II. System architecture and case studies. Applied Mathematical Modelling, 28(4), 411-425. </a:t>
            </a:r>
          </a:p>
          <a:p>
            <a:pPr>
              <a:buFont typeface="Arial" panose="020B0604020202020204" pitchFamily="34" charset="0"/>
              <a:buChar char="•"/>
            </a:pPr>
            <a:r>
              <a:rPr lang="en-US" sz="2000" dirty="0"/>
              <a:t>Dlamini, W. M. (2010). A Bayesian belief network analysis of factors influencing wildfire occurrence in Swaziland. Environmental Modelling &amp; Software, 25(2), 199-208.</a:t>
            </a:r>
          </a:p>
          <a:p>
            <a:pPr>
              <a:buFont typeface="Arial" panose="020B0604020202020204" pitchFamily="34" charset="0"/>
              <a:buChar char="•"/>
            </a:pPr>
            <a:r>
              <a:rPr lang="en-US" sz="2000" dirty="0"/>
              <a:t>Pourtaghi, Z. S., Pourghasemi, H. R., Aretano, R., &amp; Semeraro, T. (2016). Investigation of general indicators influencing on forest fires and its prediction by random forest machine learning technique. Journal of Forest Research, 27(4), 805- 81.</a:t>
            </a:r>
          </a:p>
          <a:p>
            <a:pPr algn="just">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76A8F94-D45B-804A-7320-5CCE1EB7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307228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A67475-B1AC-6045-DF76-DEFD5242E63D}"/>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43264248-BC89-EC25-88D5-03B587FE8F8B}"/>
              </a:ext>
            </a:extLst>
          </p:cNvPr>
          <p:cNvSpPr>
            <a:spLocks noGrp="1"/>
          </p:cNvSpPr>
          <p:nvPr>
            <p:ph type="sldNum" sz="quarter" idx="12"/>
          </p:nvPr>
        </p:nvSpPr>
        <p:spPr/>
        <p:txBody>
          <a:bodyPr/>
          <a:lstStyle/>
          <a:p>
            <a:fld id="{441A8D1E-8532-435A-98F9-559545080182}" type="slidenum">
              <a:rPr lang="en-US" smtClean="0"/>
              <a:t>24</a:t>
            </a:fld>
            <a:endParaRPr lang="en-US"/>
          </a:p>
        </p:txBody>
      </p:sp>
      <p:sp>
        <p:nvSpPr>
          <p:cNvPr id="4" name="TextBox 3">
            <a:extLst>
              <a:ext uri="{FF2B5EF4-FFF2-40B4-BE49-F238E27FC236}">
                <a16:creationId xmlns:a16="http://schemas.microsoft.com/office/drawing/2014/main" id="{819CF905-E1D7-3B75-EBD7-7C21E4E8FEC4}"/>
              </a:ext>
            </a:extLst>
          </p:cNvPr>
          <p:cNvSpPr txBox="1"/>
          <p:nvPr/>
        </p:nvSpPr>
        <p:spPr>
          <a:xfrm flipH="1">
            <a:off x="1360625" y="953235"/>
            <a:ext cx="8946491" cy="4524315"/>
          </a:xfrm>
          <a:prstGeom prst="rect">
            <a:avLst/>
          </a:prstGeom>
          <a:noFill/>
        </p:spPr>
        <p:txBody>
          <a:bodyPr wrap="square" rtlCol="0">
            <a:spAutoFit/>
          </a:bodyPr>
          <a:lstStyle/>
          <a:p>
            <a:pPr algn="ctr"/>
            <a:endParaRPr lang="en-IN" sz="6000" dirty="0"/>
          </a:p>
          <a:p>
            <a:pPr algn="ctr"/>
            <a:endParaRPr lang="en-IN" sz="6000" dirty="0"/>
          </a:p>
          <a:p>
            <a:pPr algn="ctr"/>
            <a:r>
              <a:rPr lang="en-IN" sz="6000" dirty="0">
                <a:solidFill>
                  <a:srgbClr val="C00000"/>
                </a:solidFill>
                <a:latin typeface="Times New Roman" panose="02020603050405020304" pitchFamily="18" charset="0"/>
                <a:cs typeface="Times New Roman" panose="02020603050405020304" pitchFamily="18" charset="0"/>
              </a:rPr>
              <a:t>THANK YOU</a:t>
            </a:r>
          </a:p>
          <a:p>
            <a:endParaRPr lang="en-IN" dirty="0"/>
          </a:p>
          <a:p>
            <a:endParaRPr lang="en-IN" dirty="0"/>
          </a:p>
          <a:p>
            <a:endParaRPr lang="en-IN" dirty="0"/>
          </a:p>
          <a:p>
            <a:endParaRPr lang="en-IN" dirty="0"/>
          </a:p>
          <a:p>
            <a:endParaRPr lang="en-IN" dirty="0"/>
          </a:p>
          <a:p>
            <a:endParaRPr lang="en-US" dirty="0"/>
          </a:p>
        </p:txBody>
      </p:sp>
      <p:pic>
        <p:nvPicPr>
          <p:cNvPr id="5" name="Picture 4">
            <a:extLst>
              <a:ext uri="{FF2B5EF4-FFF2-40B4-BE49-F238E27FC236}">
                <a16:creationId xmlns:a16="http://schemas.microsoft.com/office/drawing/2014/main" id="{478CA88A-0B8E-1F5D-B9F9-F8D1475C9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2051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8E00BA-2ECD-BD5F-D013-6B609574C9EB}"/>
              </a:ext>
            </a:extLst>
          </p:cNvPr>
          <p:cNvSpPr>
            <a:spLocks noGrp="1"/>
          </p:cNvSpPr>
          <p:nvPr>
            <p:ph type="ftr" sz="quarter" idx="11"/>
          </p:nvPr>
        </p:nvSpPr>
        <p:spPr/>
        <p:txBody>
          <a:bodyPr/>
          <a:lstStyle/>
          <a:p>
            <a:r>
              <a:rPr lang="en-US"/>
              <a:t>Dept. of Computer Science &amp; Engineering, SVIT, Anantapur</a:t>
            </a:r>
          </a:p>
        </p:txBody>
      </p:sp>
      <p:sp>
        <p:nvSpPr>
          <p:cNvPr id="2" name="Slide Number Placeholder 1">
            <a:extLst>
              <a:ext uri="{FF2B5EF4-FFF2-40B4-BE49-F238E27FC236}">
                <a16:creationId xmlns:a16="http://schemas.microsoft.com/office/drawing/2014/main" id="{C3512C10-3B51-F414-D8F9-DE91163D6FDD}"/>
              </a:ext>
            </a:extLst>
          </p:cNvPr>
          <p:cNvSpPr>
            <a:spLocks noGrp="1"/>
          </p:cNvSpPr>
          <p:nvPr>
            <p:ph type="sldNum" sz="quarter" idx="12"/>
          </p:nvPr>
        </p:nvSpPr>
        <p:spPr/>
        <p:txBody>
          <a:bodyPr/>
          <a:lstStyle/>
          <a:p>
            <a:fld id="{441A8D1E-8532-435A-98F9-559545080182}" type="slidenum">
              <a:rPr lang="en-US" smtClean="0"/>
              <a:t>3</a:t>
            </a:fld>
            <a:endParaRPr lang="en-US"/>
          </a:p>
        </p:txBody>
      </p:sp>
      <p:sp>
        <p:nvSpPr>
          <p:cNvPr id="9" name="Title 8">
            <a:extLst>
              <a:ext uri="{FF2B5EF4-FFF2-40B4-BE49-F238E27FC236}">
                <a16:creationId xmlns:a16="http://schemas.microsoft.com/office/drawing/2014/main" id="{CEC4BC09-486C-9AAA-5ABE-B1420C9D0C37}"/>
              </a:ext>
            </a:extLst>
          </p:cNvPr>
          <p:cNvSpPr>
            <a:spLocks noGrp="1"/>
          </p:cNvSpPr>
          <p:nvPr>
            <p:ph type="title" idx="4294967295"/>
          </p:nvPr>
        </p:nvSpPr>
        <p:spPr>
          <a:xfrm>
            <a:off x="0" y="182612"/>
            <a:ext cx="10741025" cy="651322"/>
          </a:xfrm>
        </p:spPr>
        <p:txBody>
          <a:bodyPr>
            <a:normAutofit/>
          </a:bodyPr>
          <a:lstStyle/>
          <a:p>
            <a:pPr algn="ctr"/>
            <a:r>
              <a:rPr lang="en-IN" sz="2800" b="1" dirty="0">
                <a:latin typeface="Times New Roman" panose="02020603050405020304" pitchFamily="18" charset="0"/>
                <a:cs typeface="Times New Roman" panose="02020603050405020304" pitchFamily="18" charset="0"/>
              </a:rPr>
              <a:t>  ABSTRACT </a:t>
            </a:r>
            <a:endParaRPr lang="en-US" sz="2800" b="1"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DC369292-25A0-1BF3-B648-DF5246A11329}"/>
              </a:ext>
            </a:extLst>
          </p:cNvPr>
          <p:cNvSpPr>
            <a:spLocks noGrp="1"/>
          </p:cNvSpPr>
          <p:nvPr>
            <p:ph idx="4294967295"/>
          </p:nvPr>
        </p:nvSpPr>
        <p:spPr>
          <a:xfrm>
            <a:off x="123925" y="987552"/>
            <a:ext cx="11253788" cy="5362041"/>
          </a:xfrm>
        </p:spPr>
        <p:txBody>
          <a:bodyPr>
            <a:normAutofit lnSpcReduction="10000"/>
          </a:bodyPr>
          <a:lstStyle/>
          <a:p>
            <a:pPr algn="just">
              <a:lnSpc>
                <a:spcPct val="150000"/>
              </a:lnSpc>
              <a:buFont typeface="Wingdings" panose="05000000000000000000" pitchFamily="2" charset="2"/>
              <a:buChar char="§"/>
            </a:pPr>
            <a:r>
              <a:rPr lang="en-US" dirty="0">
                <a:solidFill>
                  <a:srgbClr val="00B0F0"/>
                </a:solidFill>
                <a:latin typeface="Times New Roman" panose="02020603050405020304" pitchFamily="18" charset="0"/>
                <a:cs typeface="Times New Roman" panose="02020603050405020304" pitchFamily="18" charset="0"/>
              </a:rPr>
              <a:t>Forest fire prediction is the use of different methods and tools to estimate the risk and severity of a fire in a forest area. Some methods used in forest fire prediction are statistical analysis, machine learning algorithms, and remote sensing techniques. </a:t>
            </a:r>
          </a:p>
          <a:p>
            <a:pPr algn="just">
              <a:lnSpc>
                <a:spcPct val="150000"/>
              </a:lnSpc>
              <a:buFont typeface="Wingdings" panose="05000000000000000000" pitchFamily="2" charset="2"/>
              <a:buChar char="§"/>
            </a:pPr>
            <a:r>
              <a:rPr lang="en-US" dirty="0">
                <a:solidFill>
                  <a:srgbClr val="00B050"/>
                </a:solidFill>
                <a:latin typeface="Times New Roman" panose="02020603050405020304" pitchFamily="18" charset="0"/>
                <a:cs typeface="Times New Roman" panose="02020603050405020304" pitchFamily="18" charset="0"/>
              </a:rPr>
              <a:t>Forest fire prediction models can be used to provide early warning systems to alert authorities and residents of potential fire danger. These models also help to identify areas that are at high risk of fires and enable authorities to take preventive actions, such as enforcing fire bans and evacuation orders, to reduce or minimize the impact of forest fires. </a:t>
            </a:r>
          </a:p>
          <a:p>
            <a:pPr algn="just">
              <a:lnSpc>
                <a:spcPct val="150000"/>
              </a:lnSpc>
              <a:buFont typeface="Wingdings" panose="05000000000000000000" pitchFamily="2" charset="2"/>
              <a:buChar char="§"/>
            </a:pPr>
            <a:r>
              <a:rPr lang="en-US" dirty="0">
                <a:solidFill>
                  <a:srgbClr val="7030A0"/>
                </a:solidFill>
                <a:latin typeface="Times New Roman" panose="02020603050405020304" pitchFamily="18" charset="0"/>
                <a:cs typeface="Times New Roman" panose="02020603050405020304" pitchFamily="18" charset="0"/>
              </a:rPr>
              <a:t>In the future, predicting forest fire is expected to reduce the impact of fire. In this project, we are developing a forest fire prediction system that predicts the probability of catching fire using meteorological parameters like location, temperature, and more. </a:t>
            </a:r>
          </a:p>
          <a:p>
            <a:pPr algn="just">
              <a:lnSpc>
                <a:spcPct val="150000"/>
              </a:lnSpc>
              <a:buFont typeface="Wingdings" panose="05000000000000000000" pitchFamily="2" charset="2"/>
              <a:buChar char="§"/>
            </a:pPr>
            <a:r>
              <a:rPr lang="en-US" dirty="0">
                <a:solidFill>
                  <a:srgbClr val="C00000"/>
                </a:solidFill>
                <a:latin typeface="Times New Roman" panose="02020603050405020304" pitchFamily="18" charset="0"/>
                <a:cs typeface="Times New Roman" panose="02020603050405020304" pitchFamily="18" charset="0"/>
              </a:rPr>
              <a:t>We use Random Forest regression algorithm to implement this system. </a:t>
            </a:r>
          </a:p>
        </p:txBody>
      </p:sp>
      <p:pic>
        <p:nvPicPr>
          <p:cNvPr id="6" name="Picture 5">
            <a:extLst>
              <a:ext uri="{FF2B5EF4-FFF2-40B4-BE49-F238E27FC236}">
                <a16:creationId xmlns:a16="http://schemas.microsoft.com/office/drawing/2014/main" id="{B3DAB9CC-73EE-52C5-10F7-711367618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3730467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0ABE14A-0D69-0F9C-E529-C2318B74C51E}"/>
              </a:ext>
            </a:extLst>
          </p:cNvPr>
          <p:cNvSpPr>
            <a:spLocks noGrp="1"/>
          </p:cNvSpPr>
          <p:nvPr>
            <p:ph type="ftr" sz="quarter" idx="11"/>
          </p:nvPr>
        </p:nvSpPr>
        <p:spPr/>
        <p:txBody>
          <a:bodyPr/>
          <a:lstStyle/>
          <a:p>
            <a:r>
              <a:rPr lang="en-US"/>
              <a:t>Dept. of Computer Science &amp; Engineering, SVIT, Anantapur</a:t>
            </a:r>
          </a:p>
        </p:txBody>
      </p:sp>
      <p:sp>
        <p:nvSpPr>
          <p:cNvPr id="4" name="Slide Number Placeholder 3">
            <a:extLst>
              <a:ext uri="{FF2B5EF4-FFF2-40B4-BE49-F238E27FC236}">
                <a16:creationId xmlns:a16="http://schemas.microsoft.com/office/drawing/2014/main" id="{EAD42189-EE2E-DDF7-E22B-C3134E81AE43}"/>
              </a:ext>
            </a:extLst>
          </p:cNvPr>
          <p:cNvSpPr>
            <a:spLocks noGrp="1"/>
          </p:cNvSpPr>
          <p:nvPr>
            <p:ph type="sldNum" sz="quarter" idx="12"/>
          </p:nvPr>
        </p:nvSpPr>
        <p:spPr/>
        <p:txBody>
          <a:bodyPr/>
          <a:lstStyle/>
          <a:p>
            <a:fld id="{441A8D1E-8532-435A-98F9-559545080182}" type="slidenum">
              <a:rPr lang="en-US" smtClean="0"/>
              <a:t>4</a:t>
            </a:fld>
            <a:endParaRPr lang="en-US"/>
          </a:p>
        </p:txBody>
      </p:sp>
      <p:sp>
        <p:nvSpPr>
          <p:cNvPr id="2" name="Title 1">
            <a:extLst>
              <a:ext uri="{FF2B5EF4-FFF2-40B4-BE49-F238E27FC236}">
                <a16:creationId xmlns:a16="http://schemas.microsoft.com/office/drawing/2014/main" id="{7EB5DB76-286B-A3B5-6E8C-8C2271DAA875}"/>
              </a:ext>
            </a:extLst>
          </p:cNvPr>
          <p:cNvSpPr>
            <a:spLocks noGrp="1"/>
          </p:cNvSpPr>
          <p:nvPr>
            <p:ph type="title" idx="4294967295"/>
          </p:nvPr>
        </p:nvSpPr>
        <p:spPr>
          <a:xfrm>
            <a:off x="263348" y="137594"/>
            <a:ext cx="10511942" cy="885309"/>
          </a:xfrm>
        </p:spPr>
        <p:txBody>
          <a:bodyPr>
            <a:normAutofit/>
          </a:bodyPr>
          <a:lstStyle/>
          <a:p>
            <a:pPr algn="ctr"/>
            <a:r>
              <a:rPr lang="en-IN" sz="3200" b="1" dirty="0">
                <a:solidFill>
                  <a:schemeClr val="tx1"/>
                </a:solidFill>
                <a:latin typeface="Times New Roman" panose="02020603050405020304" pitchFamily="18" charset="0"/>
                <a:cs typeface="Times New Roman" panose="02020603050405020304" pitchFamily="18" charset="0"/>
              </a:rPr>
              <a:t>  INTRODUCTION</a:t>
            </a:r>
            <a:r>
              <a:rPr lang="en-IN" sz="1800" b="1" dirty="0">
                <a:solidFill>
                  <a:schemeClr val="tx1"/>
                </a:solidFill>
                <a:latin typeface="Times New Roman" panose="02020603050405020304" pitchFamily="18" charset="0"/>
                <a:cs typeface="Times New Roman" panose="02020603050405020304" pitchFamily="18" charset="0"/>
              </a:rPr>
              <a:t> </a:t>
            </a: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0C9182-A425-158C-E7B0-8DB420823DCD}"/>
              </a:ext>
            </a:extLst>
          </p:cNvPr>
          <p:cNvSpPr>
            <a:spLocks noGrp="1"/>
          </p:cNvSpPr>
          <p:nvPr>
            <p:ph idx="4294967295"/>
          </p:nvPr>
        </p:nvSpPr>
        <p:spPr>
          <a:xfrm>
            <a:off x="0" y="1352550"/>
            <a:ext cx="12062765" cy="4777588"/>
          </a:xfrm>
        </p:spPr>
        <p:txBody>
          <a:bodyPr>
            <a:normAutofit/>
          </a:bodyPr>
          <a:lstStyle/>
          <a:p>
            <a:pPr algn="just">
              <a:lnSpc>
                <a:spcPct val="150000"/>
              </a:lnSpc>
              <a:buFont typeface="Wingdings" panose="05000000000000000000" pitchFamily="2" charset="2"/>
              <a:buChar char="§"/>
            </a:pPr>
            <a:r>
              <a:rPr lang="en-US" sz="2400" dirty="0">
                <a:solidFill>
                  <a:srgbClr val="27B600"/>
                </a:solidFill>
                <a:latin typeface="Times New Roman" panose="02020603050405020304" pitchFamily="18" charset="0"/>
                <a:cs typeface="Times New Roman" panose="02020603050405020304" pitchFamily="18" charset="0"/>
              </a:rPr>
              <a:t>Forest fires are a global threat that cause massive environmental, economic, and social damages. Forest fires not only destroy natural habitats, biodiversity, and ecosystem services, but also emit greenhouse gases, affect air quality, and endanger human lives and livelihoods.</a:t>
            </a:r>
          </a:p>
          <a:p>
            <a:pPr algn="just">
              <a:lnSpc>
                <a:spcPct val="150000"/>
              </a:lnSpc>
              <a:buFont typeface="Wingdings" panose="05000000000000000000" pitchFamily="2" charset="2"/>
              <a:buChar char="§"/>
            </a:pPr>
            <a:r>
              <a:rPr lang="en-US" sz="2400" dirty="0">
                <a:solidFill>
                  <a:srgbClr val="C00000"/>
                </a:solidFill>
                <a:latin typeface="Times New Roman" panose="02020603050405020304" pitchFamily="18" charset="0"/>
                <a:cs typeface="Times New Roman" panose="02020603050405020304" pitchFamily="18" charset="0"/>
              </a:rPr>
              <a:t>Machine learning is a powerful tool that can overcome these limitations and provide accurate and reliable predictions of forest fire risks and severity. </a:t>
            </a:r>
          </a:p>
          <a:p>
            <a:pPr algn="just">
              <a:lnSpc>
                <a:spcPct val="150000"/>
              </a:lnSpc>
              <a:buFont typeface="Wingdings" panose="05000000000000000000" pitchFamily="2" charset="2"/>
              <a:buChar char="§"/>
            </a:pPr>
            <a:r>
              <a:rPr lang="en-US" sz="2400" dirty="0">
                <a:solidFill>
                  <a:srgbClr val="00B0F0"/>
                </a:solidFill>
                <a:latin typeface="Times New Roman" panose="02020603050405020304" pitchFamily="18" charset="0"/>
                <a:cs typeface="Times New Roman" panose="02020603050405020304" pitchFamily="18" charset="0"/>
              </a:rPr>
              <a:t>We hope that this presentation will inspire you to learn more about machine learning and its potential for enhancing forest fire management and mitigation.</a:t>
            </a:r>
          </a:p>
        </p:txBody>
      </p:sp>
      <p:pic>
        <p:nvPicPr>
          <p:cNvPr id="6" name="Picture 5">
            <a:extLst>
              <a:ext uri="{FF2B5EF4-FFF2-40B4-BE49-F238E27FC236}">
                <a16:creationId xmlns:a16="http://schemas.microsoft.com/office/drawing/2014/main" id="{667A12C3-CCE7-9C0E-8374-40C69BCB8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346538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D6F7B0-D8BB-9207-577F-1CE3CDD12693}"/>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F80EC6AA-8EA8-4821-A3A5-7505F61B0373}"/>
              </a:ext>
            </a:extLst>
          </p:cNvPr>
          <p:cNvSpPr>
            <a:spLocks noGrp="1"/>
          </p:cNvSpPr>
          <p:nvPr>
            <p:ph type="sldNum" sz="quarter" idx="12"/>
          </p:nvPr>
        </p:nvSpPr>
        <p:spPr/>
        <p:txBody>
          <a:bodyPr/>
          <a:lstStyle/>
          <a:p>
            <a:fld id="{441A8D1E-8532-435A-98F9-559545080182}" type="slidenum">
              <a:rPr lang="en-US" smtClean="0"/>
              <a:t>5</a:t>
            </a:fld>
            <a:endParaRPr lang="en-US"/>
          </a:p>
        </p:txBody>
      </p:sp>
      <p:sp>
        <p:nvSpPr>
          <p:cNvPr id="5" name="TextBox 4">
            <a:extLst>
              <a:ext uri="{FF2B5EF4-FFF2-40B4-BE49-F238E27FC236}">
                <a16:creationId xmlns:a16="http://schemas.microsoft.com/office/drawing/2014/main" id="{4884CE14-F1ED-DCFC-3574-C224C08725DA}"/>
              </a:ext>
            </a:extLst>
          </p:cNvPr>
          <p:cNvSpPr txBox="1"/>
          <p:nvPr/>
        </p:nvSpPr>
        <p:spPr>
          <a:xfrm>
            <a:off x="1102766" y="591236"/>
            <a:ext cx="9774935" cy="4342856"/>
          </a:xfrm>
          <a:prstGeom prst="rect">
            <a:avLst/>
          </a:prstGeom>
          <a:noFill/>
        </p:spPr>
        <p:txBody>
          <a:bodyPr wrap="square">
            <a:spAutoFit/>
          </a:bodyPr>
          <a:lstStyle/>
          <a:p>
            <a:r>
              <a:rPr lang="en-US" sz="2000" dirty="0">
                <a:solidFill>
                  <a:srgbClr val="0070C0"/>
                </a:solidFill>
              </a:rPr>
              <a:t>Here's a breakdown of the factors commonly considered in forest fire risk prediction:</a:t>
            </a:r>
          </a:p>
          <a:p>
            <a:endParaRPr lang="en-US" dirty="0"/>
          </a:p>
          <a:p>
            <a:pPr>
              <a:lnSpc>
                <a:spcPct val="150000"/>
              </a:lnSpc>
            </a:pPr>
            <a:r>
              <a:rPr lang="en-US" dirty="0">
                <a:solidFill>
                  <a:srgbClr val="C00000"/>
                </a:solidFill>
              </a:rPr>
              <a:t>Weather Conditions: </a:t>
            </a:r>
            <a:r>
              <a:rPr lang="en-US" dirty="0"/>
              <a:t>Temperature, humidity, wind speed, and precipitation are significant    determinants of fire behavior.</a:t>
            </a:r>
          </a:p>
          <a:p>
            <a:pPr>
              <a:lnSpc>
                <a:spcPct val="150000"/>
              </a:lnSpc>
            </a:pPr>
            <a:r>
              <a:rPr lang="en-US" dirty="0">
                <a:solidFill>
                  <a:srgbClr val="C00000"/>
                </a:solidFill>
              </a:rPr>
              <a:t>Fuel Moisture Content: </a:t>
            </a:r>
            <a:r>
              <a:rPr lang="en-US" dirty="0"/>
              <a:t>The moisture content of vegetation, such as leaves, twigs, and other organic materials, affects its flammability. </a:t>
            </a:r>
          </a:p>
          <a:p>
            <a:pPr>
              <a:lnSpc>
                <a:spcPct val="150000"/>
              </a:lnSpc>
            </a:pPr>
            <a:r>
              <a:rPr lang="en-US" dirty="0">
                <a:solidFill>
                  <a:srgbClr val="C00000"/>
                </a:solidFill>
              </a:rPr>
              <a:t>Topography: </a:t>
            </a:r>
            <a:r>
              <a:rPr lang="en-US" dirty="0"/>
              <a:t>Terrain features like slope, aspect, and elevation influence fire behavior.</a:t>
            </a:r>
          </a:p>
          <a:p>
            <a:pPr>
              <a:lnSpc>
                <a:spcPct val="150000"/>
              </a:lnSpc>
            </a:pPr>
            <a:r>
              <a:rPr lang="en-US" dirty="0">
                <a:solidFill>
                  <a:srgbClr val="C00000"/>
                </a:solidFill>
              </a:rPr>
              <a:t>Historical Fire Data: </a:t>
            </a:r>
            <a:r>
              <a:rPr lang="en-US" dirty="0"/>
              <a:t>Past fire occurrences and their patterns in specific regions can provide insights into potential fire behavior and risk areas.</a:t>
            </a:r>
          </a:p>
          <a:p>
            <a:pPr>
              <a:lnSpc>
                <a:spcPct val="150000"/>
              </a:lnSpc>
            </a:pPr>
            <a:r>
              <a:rPr lang="en-US" dirty="0">
                <a:solidFill>
                  <a:srgbClr val="C00000"/>
                </a:solidFill>
              </a:rPr>
              <a:t>Human Activities: </a:t>
            </a:r>
            <a:r>
              <a:rPr lang="en-US" dirty="0"/>
              <a:t>Activities such as campfires, fireworks, arson, and equipment use can be significant contributors to wildfire ignition risk.</a:t>
            </a:r>
          </a:p>
        </p:txBody>
      </p:sp>
    </p:spTree>
    <p:extLst>
      <p:ext uri="{BB962C8B-B14F-4D97-AF65-F5344CB8AC3E}">
        <p14:creationId xmlns:p14="http://schemas.microsoft.com/office/powerpoint/2010/main" val="954193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0DF3D9-DD01-B897-77F4-15EF6A1824A1}"/>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BD2DA03E-478C-7464-984C-2A96085D111F}"/>
              </a:ext>
            </a:extLst>
          </p:cNvPr>
          <p:cNvSpPr>
            <a:spLocks noGrp="1"/>
          </p:cNvSpPr>
          <p:nvPr>
            <p:ph type="sldNum" sz="quarter" idx="12"/>
          </p:nvPr>
        </p:nvSpPr>
        <p:spPr/>
        <p:txBody>
          <a:bodyPr/>
          <a:lstStyle/>
          <a:p>
            <a:fld id="{441A8D1E-8532-435A-98F9-559545080182}" type="slidenum">
              <a:rPr lang="en-US" smtClean="0"/>
              <a:t>6</a:t>
            </a:fld>
            <a:endParaRPr lang="en-US"/>
          </a:p>
        </p:txBody>
      </p:sp>
      <p:sp>
        <p:nvSpPr>
          <p:cNvPr id="5" name="TextBox 4">
            <a:extLst>
              <a:ext uri="{FF2B5EF4-FFF2-40B4-BE49-F238E27FC236}">
                <a16:creationId xmlns:a16="http://schemas.microsoft.com/office/drawing/2014/main" id="{72857CB5-B449-94B4-7F8F-500887BC5866}"/>
              </a:ext>
            </a:extLst>
          </p:cNvPr>
          <p:cNvSpPr txBox="1"/>
          <p:nvPr/>
        </p:nvSpPr>
        <p:spPr>
          <a:xfrm>
            <a:off x="219456" y="628301"/>
            <a:ext cx="11916461" cy="1754326"/>
          </a:xfrm>
          <a:prstGeom prst="rect">
            <a:avLst/>
          </a:prstGeom>
          <a:noFill/>
        </p:spPr>
        <p:txBody>
          <a:bodyPr wrap="square">
            <a:spAutoFit/>
          </a:bodyPr>
          <a:lstStyle/>
          <a:p>
            <a:pPr algn="ctr"/>
            <a:r>
              <a:rPr lang="en-US" sz="2800" b="1" dirty="0"/>
              <a:t>Problem Statement</a:t>
            </a:r>
          </a:p>
          <a:p>
            <a:pPr algn="ctr"/>
            <a:endParaRPr lang="en-US" sz="3200" b="1" dirty="0"/>
          </a:p>
          <a:p>
            <a:pPr marL="342900" indent="-342900">
              <a:buFont typeface="Arial" panose="020B0604020202020204" pitchFamily="34" charset="0"/>
              <a:buChar char="•"/>
            </a:pPr>
            <a:r>
              <a:rPr lang="en-US" sz="2400" dirty="0">
                <a:solidFill>
                  <a:schemeClr val="accent2"/>
                </a:solidFill>
              </a:rPr>
              <a:t>To design and develop a user-friendly web-based forest fire prediction system using Machine Learning.</a:t>
            </a:r>
          </a:p>
        </p:txBody>
      </p:sp>
      <p:sp>
        <p:nvSpPr>
          <p:cNvPr id="7" name="TextBox 6">
            <a:extLst>
              <a:ext uri="{FF2B5EF4-FFF2-40B4-BE49-F238E27FC236}">
                <a16:creationId xmlns:a16="http://schemas.microsoft.com/office/drawing/2014/main" id="{BCB4FB0D-2FFE-4F4C-59D7-847997B72EC4}"/>
              </a:ext>
            </a:extLst>
          </p:cNvPr>
          <p:cNvSpPr txBox="1"/>
          <p:nvPr/>
        </p:nvSpPr>
        <p:spPr>
          <a:xfrm>
            <a:off x="358445" y="2608408"/>
            <a:ext cx="11345875" cy="1261884"/>
          </a:xfrm>
          <a:prstGeom prst="rect">
            <a:avLst/>
          </a:prstGeom>
          <a:noFill/>
        </p:spPr>
        <p:txBody>
          <a:bodyPr wrap="square">
            <a:spAutoFit/>
          </a:bodyPr>
          <a:lstStyle/>
          <a:p>
            <a:pPr algn="ctr"/>
            <a:r>
              <a:rPr lang="en-US" sz="2800" b="1" dirty="0"/>
              <a:t>Installation of software</a:t>
            </a:r>
          </a:p>
          <a:p>
            <a:pPr algn="ctr"/>
            <a:endParaRPr lang="en-US" sz="2400" b="1" dirty="0"/>
          </a:p>
          <a:p>
            <a:pPr marL="342900" indent="-342900">
              <a:buFont typeface="Arial" panose="020B0604020202020204" pitchFamily="34" charset="0"/>
              <a:buChar char="•"/>
            </a:pPr>
            <a:r>
              <a:rPr lang="en-US" sz="2400" dirty="0">
                <a:solidFill>
                  <a:schemeClr val="tx2">
                    <a:lumMod val="50000"/>
                  </a:schemeClr>
                </a:solidFill>
              </a:rPr>
              <a:t>We have </a:t>
            </a:r>
            <a:r>
              <a:rPr lang="en-IN" sz="2400" dirty="0">
                <a:solidFill>
                  <a:schemeClr val="tx2">
                    <a:lumMod val="50000"/>
                  </a:schemeClr>
                </a:solidFill>
              </a:rPr>
              <a:t>installed VS code  to do this project.</a:t>
            </a:r>
            <a:endParaRPr lang="en-US" sz="2800" dirty="0">
              <a:solidFill>
                <a:schemeClr val="tx2">
                  <a:lumMod val="50000"/>
                </a:schemeClr>
              </a:solidFill>
            </a:endParaRPr>
          </a:p>
        </p:txBody>
      </p:sp>
      <p:sp>
        <p:nvSpPr>
          <p:cNvPr id="9" name="TextBox 8">
            <a:extLst>
              <a:ext uri="{FF2B5EF4-FFF2-40B4-BE49-F238E27FC236}">
                <a16:creationId xmlns:a16="http://schemas.microsoft.com/office/drawing/2014/main" id="{248EAC88-5F05-6D77-39FF-DCE3505EE1DF}"/>
              </a:ext>
            </a:extLst>
          </p:cNvPr>
          <p:cNvSpPr txBox="1"/>
          <p:nvPr/>
        </p:nvSpPr>
        <p:spPr>
          <a:xfrm>
            <a:off x="514502" y="4475374"/>
            <a:ext cx="11162995" cy="1261884"/>
          </a:xfrm>
          <a:prstGeom prst="rect">
            <a:avLst/>
          </a:prstGeom>
          <a:noFill/>
        </p:spPr>
        <p:txBody>
          <a:bodyPr wrap="square">
            <a:spAutoFit/>
          </a:bodyPr>
          <a:lstStyle/>
          <a:p>
            <a:pPr algn="ctr"/>
            <a:r>
              <a:rPr lang="en-US" sz="2800" b="1" dirty="0"/>
              <a:t>Collection of data</a:t>
            </a:r>
          </a:p>
          <a:p>
            <a:endParaRPr lang="en-US" sz="2400" b="1" dirty="0"/>
          </a:p>
          <a:p>
            <a:pPr marL="342900" indent="-342900">
              <a:buFont typeface="Arial" panose="020B0604020202020204" pitchFamily="34" charset="0"/>
              <a:buChar char="•"/>
            </a:pPr>
            <a:r>
              <a:rPr lang="en-US" sz="2400" dirty="0">
                <a:solidFill>
                  <a:srgbClr val="0070C0"/>
                </a:solidFill>
              </a:rPr>
              <a:t> We have collected information of data from Kaggle.</a:t>
            </a:r>
          </a:p>
        </p:txBody>
      </p:sp>
      <p:pic>
        <p:nvPicPr>
          <p:cNvPr id="4" name="Picture 3">
            <a:extLst>
              <a:ext uri="{FF2B5EF4-FFF2-40B4-BE49-F238E27FC236}">
                <a16:creationId xmlns:a16="http://schemas.microsoft.com/office/drawing/2014/main" id="{F72D326E-47C4-CCBF-6245-5900AA038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Tree>
    <p:extLst>
      <p:ext uri="{BB962C8B-B14F-4D97-AF65-F5344CB8AC3E}">
        <p14:creationId xmlns:p14="http://schemas.microsoft.com/office/powerpoint/2010/main" val="287634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BFE742-7C8D-83EC-9980-3B5839FBEC5C}"/>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91B71596-C671-EB25-D251-2800BBEE508F}"/>
              </a:ext>
            </a:extLst>
          </p:cNvPr>
          <p:cNvSpPr>
            <a:spLocks noGrp="1"/>
          </p:cNvSpPr>
          <p:nvPr>
            <p:ph type="sldNum" sz="quarter" idx="12"/>
          </p:nvPr>
        </p:nvSpPr>
        <p:spPr/>
        <p:txBody>
          <a:bodyPr/>
          <a:lstStyle/>
          <a:p>
            <a:fld id="{441A8D1E-8532-435A-98F9-559545080182}" type="slidenum">
              <a:rPr lang="en-US" smtClean="0"/>
              <a:t>7</a:t>
            </a:fld>
            <a:endParaRPr lang="en-US"/>
          </a:p>
        </p:txBody>
      </p:sp>
      <p:sp>
        <p:nvSpPr>
          <p:cNvPr id="4" name="TextBox 3">
            <a:extLst>
              <a:ext uri="{FF2B5EF4-FFF2-40B4-BE49-F238E27FC236}">
                <a16:creationId xmlns:a16="http://schemas.microsoft.com/office/drawing/2014/main" id="{2061A228-057D-9289-92ED-9CDC66C54EA5}"/>
              </a:ext>
            </a:extLst>
          </p:cNvPr>
          <p:cNvSpPr txBox="1"/>
          <p:nvPr/>
        </p:nvSpPr>
        <p:spPr>
          <a:xfrm>
            <a:off x="1040924" y="1935630"/>
            <a:ext cx="2852928" cy="738664"/>
          </a:xfrm>
          <a:prstGeom prst="rect">
            <a:avLst/>
          </a:prstGeom>
          <a:noFill/>
        </p:spPr>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HARDWARE</a:t>
            </a:r>
            <a:r>
              <a:rPr lang="en-IN" sz="1800" dirty="0"/>
              <a:t> </a:t>
            </a:r>
            <a:endParaRPr lang="en-US" sz="1800" dirty="0"/>
          </a:p>
          <a:p>
            <a:endParaRPr lang="en-US" dirty="0"/>
          </a:p>
        </p:txBody>
      </p:sp>
      <p:sp>
        <p:nvSpPr>
          <p:cNvPr id="6" name="TextBox 5">
            <a:extLst>
              <a:ext uri="{FF2B5EF4-FFF2-40B4-BE49-F238E27FC236}">
                <a16:creationId xmlns:a16="http://schemas.microsoft.com/office/drawing/2014/main" id="{FF7C517C-F9BB-DAD5-2800-2D6550C49371}"/>
              </a:ext>
            </a:extLst>
          </p:cNvPr>
          <p:cNvSpPr txBox="1"/>
          <p:nvPr/>
        </p:nvSpPr>
        <p:spPr>
          <a:xfrm>
            <a:off x="7147588" y="1935630"/>
            <a:ext cx="3438143" cy="461665"/>
          </a:xfrm>
          <a:prstGeom prst="rect">
            <a:avLst/>
          </a:prstGeom>
          <a:noFill/>
        </p:spPr>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SOFTWARE</a:t>
            </a:r>
            <a:endParaRPr lang="en-US" sz="2400" dirty="0"/>
          </a:p>
        </p:txBody>
      </p:sp>
      <p:sp>
        <p:nvSpPr>
          <p:cNvPr id="7" name="TextBox 6">
            <a:extLst>
              <a:ext uri="{FF2B5EF4-FFF2-40B4-BE49-F238E27FC236}">
                <a16:creationId xmlns:a16="http://schemas.microsoft.com/office/drawing/2014/main" id="{A54EE42D-51C7-10E2-C1DA-4B83886589F2}"/>
              </a:ext>
            </a:extLst>
          </p:cNvPr>
          <p:cNvSpPr txBox="1"/>
          <p:nvPr/>
        </p:nvSpPr>
        <p:spPr>
          <a:xfrm>
            <a:off x="1179913" y="2915339"/>
            <a:ext cx="4033657" cy="2031325"/>
          </a:xfrm>
          <a:prstGeom prst="rect">
            <a:avLst/>
          </a:prstGeom>
          <a:noFill/>
        </p:spPr>
        <p:txBody>
          <a:bodyPr wrap="square" rtlCol="0">
            <a:spAutoFit/>
          </a:bodyPr>
          <a:lstStyle/>
          <a:p>
            <a:pPr>
              <a:lnSpc>
                <a:spcPct val="150000"/>
              </a:lnSpc>
            </a:pPr>
            <a:endParaRPr lang="en-IN" b="1" dirty="0">
              <a:latin typeface="Times New Roman" panose="02020603050405020304" pitchFamily="18" charset="0"/>
              <a:cs typeface="Times New Roman" panose="02020603050405020304" pitchFamily="18" charset="0"/>
            </a:endParaRPr>
          </a:p>
          <a:p>
            <a:pPr>
              <a:lnSpc>
                <a:spcPct val="150000"/>
              </a:lnSpc>
            </a:pPr>
            <a:r>
              <a:rPr lang="en-IN" b="1" dirty="0">
                <a:latin typeface="Times New Roman" panose="02020603050405020304" pitchFamily="18" charset="0"/>
                <a:cs typeface="Times New Roman" panose="02020603050405020304" pitchFamily="18" charset="0"/>
              </a:rPr>
              <a:t>Processor</a:t>
            </a:r>
            <a:r>
              <a:rPr lang="en-IN" dirty="0">
                <a:latin typeface="Times New Roman" panose="02020603050405020304" pitchFamily="18" charset="0"/>
                <a:cs typeface="Times New Roman" panose="02020603050405020304" pitchFamily="18" charset="0"/>
              </a:rPr>
              <a:t>  : intel evo i5</a:t>
            </a:r>
          </a:p>
          <a:p>
            <a:pPr>
              <a:lnSpc>
                <a:spcPct val="150000"/>
              </a:lnSpc>
            </a:pPr>
            <a:r>
              <a:rPr lang="en-IN" b="1" dirty="0">
                <a:latin typeface="Times New Roman" panose="02020603050405020304" pitchFamily="18" charset="0"/>
                <a:cs typeface="Times New Roman" panose="02020603050405020304" pitchFamily="18" charset="0"/>
              </a:rPr>
              <a:t>Hard Disk </a:t>
            </a:r>
            <a:r>
              <a:rPr lang="en-IN" dirty="0">
                <a:latin typeface="Times New Roman" panose="02020603050405020304" pitchFamily="18" charset="0"/>
                <a:cs typeface="Times New Roman" panose="02020603050405020304" pitchFamily="18" charset="0"/>
              </a:rPr>
              <a:t>: 512 GB</a:t>
            </a:r>
          </a:p>
          <a:p>
            <a:pPr>
              <a:lnSpc>
                <a:spcPct val="150000"/>
              </a:lnSpc>
            </a:pPr>
            <a:r>
              <a:rPr lang="en-US" b="1" dirty="0">
                <a:latin typeface="Times New Roman" panose="02020603050405020304" pitchFamily="18" charset="0"/>
                <a:cs typeface="Times New Roman" panose="02020603050405020304" pitchFamily="18" charset="0"/>
              </a:rPr>
              <a:t>Ram           </a:t>
            </a:r>
            <a:r>
              <a:rPr lang="en-US" dirty="0">
                <a:latin typeface="Times New Roman" panose="02020603050405020304" pitchFamily="18" charset="0"/>
                <a:cs typeface="Times New Roman" panose="02020603050405020304" pitchFamily="18" charset="0"/>
              </a:rPr>
              <a:t>: 8 GB</a:t>
            </a:r>
          </a:p>
          <a:p>
            <a:endParaRPr lang="en-US" dirty="0"/>
          </a:p>
        </p:txBody>
      </p:sp>
      <p:sp>
        <p:nvSpPr>
          <p:cNvPr id="8" name="TextBox 7">
            <a:extLst>
              <a:ext uri="{FF2B5EF4-FFF2-40B4-BE49-F238E27FC236}">
                <a16:creationId xmlns:a16="http://schemas.microsoft.com/office/drawing/2014/main" id="{6D3D8276-2848-EBE6-9B3B-A547B48475AD}"/>
              </a:ext>
            </a:extLst>
          </p:cNvPr>
          <p:cNvSpPr txBox="1"/>
          <p:nvPr/>
        </p:nvSpPr>
        <p:spPr>
          <a:xfrm>
            <a:off x="6832397" y="3192338"/>
            <a:ext cx="4593946" cy="1615827"/>
          </a:xfrm>
          <a:prstGeom prst="rect">
            <a:avLst/>
          </a:prstGeom>
          <a:noFill/>
        </p:spPr>
        <p:txBody>
          <a:bodyPr wrap="square" rtlCol="0">
            <a:spAutoFit/>
          </a:bodyPr>
          <a:lstStyle/>
          <a:p>
            <a:pPr>
              <a:lnSpc>
                <a:spcPct val="150000"/>
              </a:lnSpc>
            </a:pPr>
            <a:r>
              <a:rPr lang="en-IN" b="1" dirty="0">
                <a:latin typeface="Times New Roman" panose="02020603050405020304" pitchFamily="18" charset="0"/>
                <a:cs typeface="Times New Roman" panose="02020603050405020304" pitchFamily="18" charset="0"/>
              </a:rPr>
              <a:t>Operating system    </a:t>
            </a:r>
            <a:r>
              <a:rPr lang="en-IN" dirty="0">
                <a:latin typeface="Times New Roman" panose="02020603050405020304" pitchFamily="18" charset="0"/>
                <a:cs typeface="Times New Roman" panose="02020603050405020304" pitchFamily="18" charset="0"/>
              </a:rPr>
              <a:t>: Windows 7,8,10</a:t>
            </a:r>
          </a:p>
          <a:p>
            <a:pPr>
              <a:lnSpc>
                <a:spcPct val="150000"/>
              </a:lnSpc>
            </a:pPr>
            <a:r>
              <a:rPr lang="en-IN" b="1" dirty="0">
                <a:latin typeface="Times New Roman" panose="02020603050405020304" pitchFamily="18" charset="0"/>
                <a:cs typeface="Times New Roman" panose="02020603050405020304" pitchFamily="18" charset="0"/>
              </a:rPr>
              <a:t>Coding language     </a:t>
            </a:r>
            <a:r>
              <a:rPr lang="en-IN" dirty="0">
                <a:latin typeface="Times New Roman" panose="02020603050405020304" pitchFamily="18" charset="0"/>
                <a:cs typeface="Times New Roman" panose="02020603050405020304" pitchFamily="18" charset="0"/>
              </a:rPr>
              <a:t>: Python</a:t>
            </a:r>
          </a:p>
          <a:p>
            <a:pPr>
              <a:lnSpc>
                <a:spcPct val="150000"/>
              </a:lnSpc>
            </a:pPr>
            <a:r>
              <a:rPr lang="en-IN" b="1" dirty="0">
                <a:latin typeface="Times New Roman" panose="02020603050405020304" pitchFamily="18" charset="0"/>
                <a:cs typeface="Times New Roman" panose="02020603050405020304" pitchFamily="18" charset="0"/>
              </a:rPr>
              <a:t>IDE</a:t>
            </a:r>
            <a:r>
              <a:rPr lang="en-IN" dirty="0">
                <a:latin typeface="Times New Roman" panose="02020603050405020304" pitchFamily="18" charset="0"/>
                <a:cs typeface="Times New Roman" panose="02020603050405020304" pitchFamily="18" charset="0"/>
              </a:rPr>
              <a:t>                           : VS code </a:t>
            </a:r>
            <a:endParaRPr lang="en-US" dirty="0">
              <a:latin typeface="Times New Roman" panose="02020603050405020304" pitchFamily="18" charset="0"/>
              <a:cs typeface="Times New Roman" panose="02020603050405020304" pitchFamily="18" charset="0"/>
            </a:endParaRPr>
          </a:p>
          <a:p>
            <a:endParaRPr lang="en-US" dirty="0"/>
          </a:p>
        </p:txBody>
      </p:sp>
      <p:pic>
        <p:nvPicPr>
          <p:cNvPr id="9" name="Picture 8">
            <a:extLst>
              <a:ext uri="{FF2B5EF4-FFF2-40B4-BE49-F238E27FC236}">
                <a16:creationId xmlns:a16="http://schemas.microsoft.com/office/drawing/2014/main" id="{BCE780CE-34DA-6D06-0DAD-FC144BC11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064" y="182611"/>
            <a:ext cx="1064011" cy="957975"/>
          </a:xfrm>
          <a:prstGeom prst="rect">
            <a:avLst/>
          </a:prstGeom>
        </p:spPr>
      </p:pic>
      <p:sp>
        <p:nvSpPr>
          <p:cNvPr id="10" name="TextBox 9">
            <a:extLst>
              <a:ext uri="{FF2B5EF4-FFF2-40B4-BE49-F238E27FC236}">
                <a16:creationId xmlns:a16="http://schemas.microsoft.com/office/drawing/2014/main" id="{B69C5491-CB42-717C-77D1-44D7DA31ED25}"/>
              </a:ext>
            </a:extLst>
          </p:cNvPr>
          <p:cNvSpPr txBox="1"/>
          <p:nvPr/>
        </p:nvSpPr>
        <p:spPr>
          <a:xfrm>
            <a:off x="1287476" y="548640"/>
            <a:ext cx="8612982" cy="584775"/>
          </a:xfrm>
          <a:prstGeom prst="rect">
            <a:avLst/>
          </a:prstGeom>
          <a:noFill/>
        </p:spPr>
        <p:txBody>
          <a:bodyPr wrap="square" rtlCol="0">
            <a:spAutoFit/>
          </a:bodyPr>
          <a:lstStyle/>
          <a:p>
            <a:pPr algn="ctr"/>
            <a:r>
              <a:rPr lang="en-IN" sz="3200" b="1" dirty="0"/>
              <a:t>         REQUIREMENTS</a:t>
            </a:r>
            <a:endParaRPr lang="en-US" sz="3200" b="1" dirty="0"/>
          </a:p>
        </p:txBody>
      </p:sp>
    </p:spTree>
    <p:extLst>
      <p:ext uri="{BB962C8B-B14F-4D97-AF65-F5344CB8AC3E}">
        <p14:creationId xmlns:p14="http://schemas.microsoft.com/office/powerpoint/2010/main" val="2073531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A185816-CE69-9F0D-5F43-5113DE0215C6}"/>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6EBABD4A-AE18-83A1-A9EA-7C8873C3E930}"/>
              </a:ext>
            </a:extLst>
          </p:cNvPr>
          <p:cNvSpPr>
            <a:spLocks noGrp="1"/>
          </p:cNvSpPr>
          <p:nvPr>
            <p:ph type="sldNum" sz="quarter" idx="12"/>
          </p:nvPr>
        </p:nvSpPr>
        <p:spPr/>
        <p:txBody>
          <a:bodyPr/>
          <a:lstStyle/>
          <a:p>
            <a:fld id="{441A8D1E-8532-435A-98F9-559545080182}" type="slidenum">
              <a:rPr lang="en-US" smtClean="0"/>
              <a:t>8</a:t>
            </a:fld>
            <a:endParaRPr lang="en-US"/>
          </a:p>
        </p:txBody>
      </p:sp>
      <p:sp>
        <p:nvSpPr>
          <p:cNvPr id="4" name="TextBox 3">
            <a:extLst>
              <a:ext uri="{FF2B5EF4-FFF2-40B4-BE49-F238E27FC236}">
                <a16:creationId xmlns:a16="http://schemas.microsoft.com/office/drawing/2014/main" id="{D613D8FD-8B95-188B-5C5C-6191CBE8117A}"/>
              </a:ext>
            </a:extLst>
          </p:cNvPr>
          <p:cNvSpPr txBox="1"/>
          <p:nvPr/>
        </p:nvSpPr>
        <p:spPr>
          <a:xfrm>
            <a:off x="3686185" y="687629"/>
            <a:ext cx="3165482" cy="461665"/>
          </a:xfrm>
          <a:prstGeom prst="rect">
            <a:avLst/>
          </a:prstGeom>
          <a:noFill/>
        </p:spPr>
        <p:txBody>
          <a:bodyPr wrap="none" rtlCol="0">
            <a:spAutoFit/>
          </a:bodyPr>
          <a:lstStyle/>
          <a:p>
            <a:pPr algn="l"/>
            <a:r>
              <a:rPr lang="en-US" sz="2400" b="1" i="1" dirty="0"/>
              <a:t>SETUP OF APPLICATION</a:t>
            </a:r>
          </a:p>
        </p:txBody>
      </p:sp>
      <p:sp>
        <p:nvSpPr>
          <p:cNvPr id="6" name="TextBox 5">
            <a:extLst>
              <a:ext uri="{FF2B5EF4-FFF2-40B4-BE49-F238E27FC236}">
                <a16:creationId xmlns:a16="http://schemas.microsoft.com/office/drawing/2014/main" id="{5E5A5643-3918-D20D-FEB3-FF68FBDB56E8}"/>
              </a:ext>
            </a:extLst>
          </p:cNvPr>
          <p:cNvSpPr txBox="1"/>
          <p:nvPr/>
        </p:nvSpPr>
        <p:spPr>
          <a:xfrm>
            <a:off x="1968953" y="1689003"/>
            <a:ext cx="7931505" cy="2399118"/>
          </a:xfrm>
          <a:prstGeom prst="rect">
            <a:avLst/>
          </a:prstGeom>
          <a:noFill/>
        </p:spPr>
        <p:txBody>
          <a:bodyPr wrap="square">
            <a:spAutoFit/>
          </a:bodyPr>
          <a:lstStyle/>
          <a:p>
            <a:pPr>
              <a:lnSpc>
                <a:spcPct val="150000"/>
              </a:lnSpc>
            </a:pPr>
            <a:r>
              <a:rPr lang="en-US" sz="2400" dirty="0">
                <a:solidFill>
                  <a:srgbClr val="7030A0"/>
                </a:solidFill>
              </a:rPr>
              <a:t>System Requirements:</a:t>
            </a:r>
          </a:p>
          <a:p>
            <a:pPr>
              <a:lnSpc>
                <a:spcPct val="150000"/>
              </a:lnSpc>
            </a:pPr>
            <a:endParaRPr lang="en-US" dirty="0"/>
          </a:p>
          <a:p>
            <a:pPr marL="342900" indent="-342900">
              <a:lnSpc>
                <a:spcPct val="150000"/>
              </a:lnSpc>
              <a:buFont typeface="Arial" panose="020B0604020202020204" pitchFamily="34" charset="0"/>
              <a:buChar char="•"/>
            </a:pPr>
            <a:r>
              <a:rPr lang="en-US" sz="2000" dirty="0">
                <a:solidFill>
                  <a:schemeClr val="accent1"/>
                </a:solidFill>
              </a:rPr>
              <a:t>Operating System: Windows, macOS, or Linux </a:t>
            </a:r>
          </a:p>
          <a:p>
            <a:pPr marL="342900" indent="-342900">
              <a:lnSpc>
                <a:spcPct val="150000"/>
              </a:lnSpc>
              <a:buFont typeface="Arial" panose="020B0604020202020204" pitchFamily="34" charset="0"/>
              <a:buChar char="•"/>
            </a:pPr>
            <a:r>
              <a:rPr lang="en-US" sz="2000" dirty="0">
                <a:solidFill>
                  <a:schemeClr val="accent1"/>
                </a:solidFill>
              </a:rPr>
              <a:t>Python Version: Python 3.x </a:t>
            </a:r>
          </a:p>
          <a:p>
            <a:pPr marL="342900" indent="-342900">
              <a:lnSpc>
                <a:spcPct val="150000"/>
              </a:lnSpc>
              <a:buFont typeface="Arial" panose="020B0604020202020204" pitchFamily="34" charset="0"/>
              <a:buChar char="•"/>
            </a:pPr>
            <a:r>
              <a:rPr lang="en-US" sz="2000" dirty="0">
                <a:solidFill>
                  <a:schemeClr val="accent1"/>
                </a:solidFill>
              </a:rPr>
              <a:t>Web Browser: Google Chrome (recommended)</a:t>
            </a:r>
          </a:p>
        </p:txBody>
      </p:sp>
    </p:spTree>
    <p:extLst>
      <p:ext uri="{BB962C8B-B14F-4D97-AF65-F5344CB8AC3E}">
        <p14:creationId xmlns:p14="http://schemas.microsoft.com/office/powerpoint/2010/main" val="1405832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9BF16A-EB43-7556-224C-70A77AFC4A0F}"/>
              </a:ext>
            </a:extLst>
          </p:cNvPr>
          <p:cNvSpPr>
            <a:spLocks noGrp="1"/>
          </p:cNvSpPr>
          <p:nvPr>
            <p:ph type="ftr" sz="quarter" idx="11"/>
          </p:nvPr>
        </p:nvSpPr>
        <p:spPr/>
        <p:txBody>
          <a:bodyPr/>
          <a:lstStyle/>
          <a:p>
            <a:r>
              <a:rPr lang="en-US"/>
              <a:t>Dept. of Computer Science &amp; Engineering, SVIT, Anantapur</a:t>
            </a:r>
          </a:p>
        </p:txBody>
      </p:sp>
      <p:sp>
        <p:nvSpPr>
          <p:cNvPr id="3" name="Slide Number Placeholder 2">
            <a:extLst>
              <a:ext uri="{FF2B5EF4-FFF2-40B4-BE49-F238E27FC236}">
                <a16:creationId xmlns:a16="http://schemas.microsoft.com/office/drawing/2014/main" id="{AE8E6099-C627-810F-BD87-5869474CC37B}"/>
              </a:ext>
            </a:extLst>
          </p:cNvPr>
          <p:cNvSpPr>
            <a:spLocks noGrp="1"/>
          </p:cNvSpPr>
          <p:nvPr>
            <p:ph type="sldNum" sz="quarter" idx="12"/>
          </p:nvPr>
        </p:nvSpPr>
        <p:spPr/>
        <p:txBody>
          <a:bodyPr/>
          <a:lstStyle/>
          <a:p>
            <a:fld id="{441A8D1E-8532-435A-98F9-559545080182}" type="slidenum">
              <a:rPr lang="en-US" smtClean="0"/>
              <a:t>9</a:t>
            </a:fld>
            <a:endParaRPr lang="en-US"/>
          </a:p>
        </p:txBody>
      </p:sp>
      <p:sp>
        <p:nvSpPr>
          <p:cNvPr id="4" name="TextBox 3">
            <a:extLst>
              <a:ext uri="{FF2B5EF4-FFF2-40B4-BE49-F238E27FC236}">
                <a16:creationId xmlns:a16="http://schemas.microsoft.com/office/drawing/2014/main" id="{B7084E29-A794-3C82-B15D-5A77973B844E}"/>
              </a:ext>
            </a:extLst>
          </p:cNvPr>
          <p:cNvSpPr txBox="1"/>
          <p:nvPr/>
        </p:nvSpPr>
        <p:spPr>
          <a:xfrm>
            <a:off x="4389120" y="607162"/>
            <a:ext cx="2467150" cy="461665"/>
          </a:xfrm>
          <a:prstGeom prst="rect">
            <a:avLst/>
          </a:prstGeom>
          <a:noFill/>
        </p:spPr>
        <p:txBody>
          <a:bodyPr wrap="none" rtlCol="0">
            <a:spAutoFit/>
          </a:bodyPr>
          <a:lstStyle/>
          <a:p>
            <a:pPr algn="ctr"/>
            <a:r>
              <a:rPr lang="en-US" sz="2400" b="1" i="1" dirty="0"/>
              <a:t>Installation Steps:</a:t>
            </a:r>
          </a:p>
        </p:txBody>
      </p:sp>
      <p:sp>
        <p:nvSpPr>
          <p:cNvPr id="6" name="TextBox 5">
            <a:extLst>
              <a:ext uri="{FF2B5EF4-FFF2-40B4-BE49-F238E27FC236}">
                <a16:creationId xmlns:a16="http://schemas.microsoft.com/office/drawing/2014/main" id="{A5B3443A-074E-06E1-7F21-E33459E907CC}"/>
              </a:ext>
            </a:extLst>
          </p:cNvPr>
          <p:cNvSpPr txBox="1"/>
          <p:nvPr/>
        </p:nvSpPr>
        <p:spPr>
          <a:xfrm>
            <a:off x="1177747" y="1585610"/>
            <a:ext cx="9348826" cy="3359061"/>
          </a:xfrm>
          <a:prstGeom prst="rect">
            <a:avLst/>
          </a:prstGeom>
          <a:noFill/>
        </p:spPr>
        <p:txBody>
          <a:bodyPr wrap="square">
            <a:spAutoFit/>
          </a:bodyPr>
          <a:lstStyle/>
          <a:p>
            <a:pPr>
              <a:lnSpc>
                <a:spcPct val="150000"/>
              </a:lnSpc>
            </a:pPr>
            <a:r>
              <a:rPr lang="en-US" sz="2400" dirty="0">
                <a:solidFill>
                  <a:srgbClr val="7030A0"/>
                </a:solidFill>
              </a:rPr>
              <a:t>STEP 1 </a:t>
            </a:r>
            <a:r>
              <a:rPr lang="en-US" sz="2400" dirty="0">
                <a:solidFill>
                  <a:schemeClr val="accent5"/>
                </a:solidFill>
              </a:rPr>
              <a:t>:</a:t>
            </a:r>
            <a:r>
              <a:rPr lang="en-US" sz="2400" dirty="0">
                <a:solidFill>
                  <a:srgbClr val="00B0F0"/>
                </a:solidFill>
              </a:rPr>
              <a:t>Install Python</a:t>
            </a:r>
          </a:p>
          <a:p>
            <a:pPr>
              <a:lnSpc>
                <a:spcPct val="150000"/>
              </a:lnSpc>
            </a:pPr>
            <a:r>
              <a:rPr lang="en-US" sz="2400" dirty="0">
                <a:solidFill>
                  <a:srgbClr val="7030A0"/>
                </a:solidFill>
              </a:rPr>
              <a:t>STEP 2 </a:t>
            </a:r>
            <a:r>
              <a:rPr lang="en-US" sz="2400" dirty="0">
                <a:solidFill>
                  <a:srgbClr val="00B0F0"/>
                </a:solidFill>
              </a:rPr>
              <a:t>: Install Required Libraries  -&gt;pip install -r requirements.txt</a:t>
            </a:r>
          </a:p>
          <a:p>
            <a:pPr>
              <a:lnSpc>
                <a:spcPct val="150000"/>
              </a:lnSpc>
            </a:pPr>
            <a:r>
              <a:rPr lang="en-US" sz="2400" dirty="0">
                <a:solidFill>
                  <a:srgbClr val="7030A0"/>
                </a:solidFill>
              </a:rPr>
              <a:t>STEP 3 </a:t>
            </a:r>
            <a:r>
              <a:rPr lang="en-US" sz="2400" dirty="0">
                <a:solidFill>
                  <a:srgbClr val="00B0F0"/>
                </a:solidFill>
              </a:rPr>
              <a:t>: Obtain the Trained Model</a:t>
            </a:r>
          </a:p>
          <a:p>
            <a:pPr>
              <a:lnSpc>
                <a:spcPct val="150000"/>
              </a:lnSpc>
            </a:pPr>
            <a:r>
              <a:rPr lang="en-US" sz="2400" dirty="0">
                <a:solidFill>
                  <a:srgbClr val="7030A0"/>
                </a:solidFill>
              </a:rPr>
              <a:t>STEP 4 </a:t>
            </a:r>
            <a:r>
              <a:rPr lang="en-US" sz="2400" dirty="0">
                <a:solidFill>
                  <a:srgbClr val="00B0F0"/>
                </a:solidFill>
              </a:rPr>
              <a:t>: Create the HTML Template</a:t>
            </a:r>
          </a:p>
          <a:p>
            <a:pPr>
              <a:lnSpc>
                <a:spcPct val="150000"/>
              </a:lnSpc>
            </a:pPr>
            <a:r>
              <a:rPr lang="en-US" sz="2400" dirty="0">
                <a:solidFill>
                  <a:srgbClr val="7030A0"/>
                </a:solidFill>
              </a:rPr>
              <a:t>STEP 5 </a:t>
            </a:r>
            <a:r>
              <a:rPr lang="en-US" sz="2400" dirty="0">
                <a:solidFill>
                  <a:srgbClr val="00B0F0"/>
                </a:solidFill>
              </a:rPr>
              <a:t>: Run the Flask Application  -&gt;python app.py</a:t>
            </a:r>
          </a:p>
          <a:p>
            <a:pPr>
              <a:lnSpc>
                <a:spcPct val="150000"/>
              </a:lnSpc>
            </a:pPr>
            <a:r>
              <a:rPr lang="en-US" sz="2400" dirty="0">
                <a:solidFill>
                  <a:srgbClr val="7030A0"/>
                </a:solidFill>
              </a:rPr>
              <a:t>STEP 6 </a:t>
            </a:r>
            <a:r>
              <a:rPr lang="en-US" sz="2400" dirty="0">
                <a:solidFill>
                  <a:srgbClr val="00B0F0"/>
                </a:solidFill>
              </a:rPr>
              <a:t>: Access the Application</a:t>
            </a:r>
          </a:p>
        </p:txBody>
      </p:sp>
    </p:spTree>
    <p:extLst>
      <p:ext uri="{BB962C8B-B14F-4D97-AF65-F5344CB8AC3E}">
        <p14:creationId xmlns:p14="http://schemas.microsoft.com/office/powerpoint/2010/main" val="303346588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txDef>
      <a:spPr>
        <a:noFill/>
      </a:spPr>
      <a:bodyPr wrap="square">
        <a:spAutoFit/>
      </a:bodyPr>
      <a:lstStyle>
        <a:defPPr algn="l">
          <a:defRPr sz="2400" b="1" dirty="0"/>
        </a:defPPr>
      </a:lstStyle>
    </a:tx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896</TotalTime>
  <Words>1664</Words>
  <Application>Microsoft Office PowerPoint</Application>
  <PresentationFormat>Widescreen</PresentationFormat>
  <Paragraphs>201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SegoeUIVariable</vt:lpstr>
      <vt:lpstr>Times New Roman</vt:lpstr>
      <vt:lpstr>Wingdings</vt:lpstr>
      <vt:lpstr>Retrospect</vt:lpstr>
      <vt:lpstr>“Machine Learning Techniques for Estimating Forest Fire Risk and Severity”</vt:lpstr>
      <vt:lpstr>PowerPoint Presentation</vt:lpstr>
      <vt:lpstr>  ABSTRACT </vt:lpstr>
      <vt:lpstr>  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Techniques for Estimating Forest Fire Risk and Severity”</dc:title>
  <dc:creator>Charan Reddy</dc:creator>
  <cp:lastModifiedBy>Charan Reddy</cp:lastModifiedBy>
  <cp:revision>49</cp:revision>
  <dcterms:created xsi:type="dcterms:W3CDTF">2024-02-07T16:50:58Z</dcterms:created>
  <dcterms:modified xsi:type="dcterms:W3CDTF">2024-04-30T12:02:39Z</dcterms:modified>
</cp:coreProperties>
</file>